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tmp" ContentType="image/png"/>
  <Default Extension="png" ContentType="image/pn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425" r:id="rId3"/>
    <p:sldId id="278" r:id="rId4"/>
    <p:sldId id="424" r:id="rId5"/>
    <p:sldId id="427" r:id="rId6"/>
    <p:sldId id="426" r:id="rId7"/>
    <p:sldId id="419" r:id="rId8"/>
    <p:sldId id="383" r:id="rId9"/>
    <p:sldId id="384" r:id="rId10"/>
    <p:sldId id="385" r:id="rId11"/>
    <p:sldId id="386" r:id="rId12"/>
    <p:sldId id="415" r:id="rId13"/>
    <p:sldId id="387" r:id="rId14"/>
    <p:sldId id="416" r:id="rId15"/>
    <p:sldId id="388" r:id="rId16"/>
    <p:sldId id="417" r:id="rId17"/>
    <p:sldId id="420" r:id="rId18"/>
    <p:sldId id="389" r:id="rId19"/>
    <p:sldId id="391" r:id="rId20"/>
    <p:sldId id="390" r:id="rId21"/>
    <p:sldId id="398" r:id="rId22"/>
    <p:sldId id="399" r:id="rId23"/>
    <p:sldId id="421" r:id="rId24"/>
    <p:sldId id="401" r:id="rId25"/>
    <p:sldId id="402" r:id="rId26"/>
    <p:sldId id="403" r:id="rId27"/>
    <p:sldId id="404" r:id="rId28"/>
    <p:sldId id="422" r:id="rId29"/>
    <p:sldId id="418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23" r:id="rId40"/>
    <p:sldId id="428" r:id="rId41"/>
    <p:sldId id="332" r:id="rId42"/>
    <p:sldId id="331" r:id="rId43"/>
    <p:sldId id="430" r:id="rId44"/>
    <p:sldId id="337" r:id="rId45"/>
    <p:sldId id="339" r:id="rId46"/>
    <p:sldId id="329" r:id="rId47"/>
    <p:sldId id="431" r:id="rId48"/>
    <p:sldId id="325" r:id="rId49"/>
    <p:sldId id="340" r:id="rId50"/>
    <p:sldId id="327" r:id="rId51"/>
    <p:sldId id="432" r:id="rId52"/>
    <p:sldId id="433" r:id="rId53"/>
    <p:sldId id="434" r:id="rId54"/>
    <p:sldId id="321" r:id="rId55"/>
    <p:sldId id="435" r:id="rId56"/>
    <p:sldId id="346" r:id="rId57"/>
    <p:sldId id="333" r:id="rId58"/>
    <p:sldId id="323" r:id="rId59"/>
    <p:sldId id="335" r:id="rId60"/>
    <p:sldId id="334" r:id="rId61"/>
    <p:sldId id="328" r:id="rId62"/>
    <p:sldId id="336" r:id="rId6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41"/>
    <p:restoredTop sz="94674"/>
  </p:normalViewPr>
  <p:slideViewPr>
    <p:cSldViewPr snapToGrid="0">
      <p:cViewPr varScale="1">
        <p:scale>
          <a:sx n="119" d="100"/>
          <a:sy n="119" d="100"/>
        </p:scale>
        <p:origin x="153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0159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409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551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057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01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037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1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07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79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32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35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6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219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65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352633"/>
            <a:ext cx="8183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2317433"/>
            <a:ext cx="81837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990668"/>
            <a:ext cx="8520600" cy="267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793576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F6953EA-05B3-E34D-B4E7-97BAC5FFC1D9}" type="datetimeFigureOut">
              <a:rPr lang="en-US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5D18F-8E01-CB47-BEBF-5A34B16C94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3534800"/>
            <a:ext cx="89826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13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m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4" Type="http://schemas.openxmlformats.org/officeDocument/2006/relationships/hyperlink" Target="https://www.aclweb.org/anthology/P02-1040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datathings/neural-networks-and-backpropagation-explained-in-a-simple-way-f540a3611f5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14prakash/back-propagation-is-very-simple-who-made-it-complicated-97b794c97e5c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@athif.shaffy/one-hot-encoding-of-text-b69124bef0a7" TargetMode="Externa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hyperlink" Target="https://www.mathsisfun.com/algebra/vectors-dot-product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ubaris.com/2017/12/14/word2vec/" TargetMode="Externa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hyperlink" Target="https://towardsdatascience.com/activation-functions-neural-networks-1cbd9f8d91d6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depends-on-the-definition.com/guide-to-multi-label-classification-with-neural-networks/" TargetMode="Externa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hyperlink" Target="https://deepnotes.io/softmax-crossentropy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jeremyjordan.me/neural-networks-trainin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i.googleblog.com/2016/09/a-neural-network-for-machine.html" TargetMode="External"/><Relationship Id="rId3" Type="http://schemas.openxmlformats.org/officeDocument/2006/relationships/image" Target="../media/image4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hyperlink" Target="https://arxiv.org/pdf/1609.08144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de.facebook.com/posts/1978007565818999/a-novel-approach-to-neural-machine-translation/" TargetMode="External"/><Relationship Id="rId3" Type="http://schemas.openxmlformats.org/officeDocument/2006/relationships/image" Target="../media/image4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i.googleblog.com/2017/08/transformer-novel-neural-network.html" TargetMode="External"/><Relationship Id="rId3" Type="http://schemas.openxmlformats.org/officeDocument/2006/relationships/image" Target="../media/image44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rxiv.org/pdf/1706.03762.pdf" TargetMode="External"/><Relationship Id="rId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80150" y="885158"/>
            <a:ext cx="8183700" cy="19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 smtClean="0">
                <a:solidFill>
                  <a:srgbClr val="212121"/>
                </a:solidFill>
                <a:latin typeface="+mj-lt"/>
              </a:rPr>
              <a:t>More about </a:t>
            </a:r>
            <a:r>
              <a:rPr lang="en-US" sz="3200" dirty="0" smtClean="0">
                <a:solidFill>
                  <a:srgbClr val="212121"/>
                </a:solidFill>
                <a:latin typeface="+mj-lt"/>
              </a:rPr>
              <a:t>Machine Translation</a:t>
            </a:r>
            <a:endParaRPr sz="3200" dirty="0">
              <a:latin typeface="+mj-lt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480150" y="4460533"/>
            <a:ext cx="81837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</a:rPr>
              <a:t>SIU Sai </a:t>
            </a:r>
            <a:r>
              <a:rPr lang="en" sz="2000" dirty="0" smtClean="0">
                <a:solidFill>
                  <a:srgbClr val="FFFFFF"/>
                </a:solidFill>
                <a:latin typeface="+mn-lt"/>
              </a:rPr>
              <a:t>Cheong</a:t>
            </a:r>
            <a:endParaRPr lang="en-US" sz="2000" dirty="0" smtClean="0">
              <a:solidFill>
                <a:srgbClr val="FFFFFF"/>
              </a:solidFill>
              <a:latin typeface="+mn-l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FFFFFF"/>
                </a:solidFill>
                <a:latin typeface="+mn-lt"/>
              </a:rPr>
              <a:t>School </a:t>
            </a:r>
            <a:r>
              <a:rPr lang="en" sz="2000" dirty="0">
                <a:solidFill>
                  <a:srgbClr val="FFFFFF"/>
                </a:solidFill>
                <a:latin typeface="+mn-lt"/>
              </a:rPr>
              <a:t>of Translation, Hang Seng Management </a:t>
            </a:r>
            <a:r>
              <a:rPr lang="en" sz="2000" dirty="0" smtClean="0">
                <a:solidFill>
                  <a:srgbClr val="FFFFFF"/>
                </a:solidFill>
                <a:latin typeface="+mn-lt"/>
              </a:rPr>
              <a:t>College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+mn-lt"/>
              </a:rPr>
              <a:t>N-</a:t>
            </a:r>
            <a:r>
              <a:rPr lang="en-US" altLang="zh-HK" dirty="0" smtClean="0">
                <a:latin typeface="+mn-lt"/>
              </a:rPr>
              <a:t>gram Model</a:t>
            </a:r>
            <a:endParaRPr lang="zh-HK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>
                <a:latin typeface="+mn-lt"/>
              </a:rPr>
              <a:t>We consider </a:t>
            </a:r>
            <a:r>
              <a:rPr lang="en-US" altLang="zh-HK" sz="2800" i="1" dirty="0">
                <a:latin typeface="+mn-lt"/>
              </a:rPr>
              <a:t>n</a:t>
            </a:r>
            <a:r>
              <a:rPr lang="en-US" altLang="zh-HK" sz="2800" dirty="0">
                <a:latin typeface="+mn-lt"/>
              </a:rPr>
              <a:t> words at a time (i.e., the word </a:t>
            </a:r>
            <a:r>
              <a:rPr lang="en-US" altLang="zh-HK" sz="2800" i="1" dirty="0">
                <a:latin typeface="+mn-lt"/>
              </a:rPr>
              <a:t>w</a:t>
            </a:r>
            <a:r>
              <a:rPr lang="en-US" altLang="zh-HK" sz="2800" dirty="0">
                <a:latin typeface="+mn-lt"/>
              </a:rPr>
              <a:t> and </a:t>
            </a:r>
            <a:r>
              <a:rPr lang="en-US" altLang="zh-HK" sz="2800" i="1" dirty="0">
                <a:latin typeface="+mn-lt"/>
              </a:rPr>
              <a:t>n</a:t>
            </a:r>
            <a:r>
              <a:rPr lang="en-US" altLang="zh-HK" sz="2800" dirty="0">
                <a:latin typeface="+mn-lt"/>
              </a:rPr>
              <a:t>-1 words in the context </a:t>
            </a:r>
            <a:r>
              <a:rPr lang="en-US" altLang="zh-HK" sz="2800" dirty="0" smtClean="0">
                <a:latin typeface="+mn-lt"/>
              </a:rPr>
              <a:t>history </a:t>
            </a:r>
            <a:r>
              <a:rPr lang="en-US" altLang="zh-HK" sz="2800" i="1" dirty="0" smtClean="0">
                <a:latin typeface="+mn-lt"/>
              </a:rPr>
              <a:t>h</a:t>
            </a:r>
            <a:r>
              <a:rPr lang="en-US" altLang="zh-HK" sz="2800" dirty="0" smtClean="0">
                <a:latin typeface="+mn-lt"/>
              </a:rPr>
              <a:t>).</a:t>
            </a:r>
            <a:endParaRPr lang="zh-HK" altLang="en-US" sz="2800" dirty="0">
              <a:latin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6" y="2884576"/>
            <a:ext cx="8448314" cy="3287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42552" y="3764281"/>
                <a:ext cx="4024208" cy="180851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spcAft>
                    <a:spcPts val="0"/>
                  </a:spcAft>
                </a:pPr>
                <a:r>
                  <a:rPr lang="en-US" altLang="zh-TW" kern="100" dirty="0" smtClean="0">
                    <a:cs typeface="Arial" panose="020B0604020202020204" pitchFamily="34" charset="0"/>
                  </a:rPr>
                  <a:t>n &gt; 1</a:t>
                </a:r>
                <a:endParaRPr lang="zh-TW" altLang="zh-TW" kern="100" dirty="0">
                  <a:cs typeface="Arial" panose="020B0604020202020204" pitchFamily="34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altLang="zh-TW" kern="100" dirty="0">
                    <a:effectLst/>
                    <a:ea typeface="SimSun" panose="02010600030101010101" pitchFamily="2" charset="-122"/>
                    <a:cs typeface="Arial" panose="020B0604020202020204" pitchFamily="34" charset="0"/>
                  </a:rPr>
                  <a:t> </a:t>
                </a:r>
                <a:endParaRPr lang="zh-TW" altLang="zh-TW" kern="100" dirty="0"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i="1"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TW"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i="1" kern="100">
                            <a:latin typeface="Cambria Math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i="1" kern="100"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w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i="1" kern="100"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m:rPr>
                        <m:nor/>
                      </m:rPr>
                      <a:rPr lang="en-US" altLang="zh-TW"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TW" i="1"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h</m:t>
                    </m:r>
                    <m:r>
                      <m:rPr>
                        <m:nor/>
                      </m:rPr>
                      <a:rPr lang="en-US" altLang="zh-TW"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) =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00B0F0"/>
                        </a:solidFill>
                        <a:effectLst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zh-TW" altLang="zh-TW" i="1">
                            <a:effectLst/>
                            <a:latin typeface="Cambria Math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i="1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TW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i="1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TW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 kern="100">
                                <a:latin typeface="Cambria Math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i="1" kern="100"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i="1" kern="100"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i="1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i="1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TW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i="1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TW">
                            <a:effectLst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dirty="0" smtClean="0">
                    <a:cs typeface="Arial" panose="020B0604020202020204" pitchFamily="34" charset="0"/>
                  </a:rPr>
                  <a:t>, </a:t>
                </a:r>
              </a:p>
              <a:p>
                <a:endParaRPr lang="en-US" altLang="zh-TW" dirty="0">
                  <a:cs typeface="Arial" panose="020B0604020202020204" pitchFamily="34" charset="0"/>
                </a:endParaRPr>
              </a:p>
              <a:p>
                <a:r>
                  <a:rPr lang="en-US" altLang="zh-TW" dirty="0" smtClean="0">
                    <a:cs typeface="Arial" panose="020B0604020202020204" pitchFamily="34" charset="0"/>
                  </a:rPr>
                  <a:t>where </a:t>
                </a:r>
                <a:r>
                  <a:rPr lang="en-US" altLang="zh-TW" i="1" dirty="0" smtClean="0">
                    <a:cs typeface="Arial" panose="020B0604020202020204" pitchFamily="34" charset="0"/>
                  </a:rPr>
                  <a:t>h</a:t>
                </a:r>
                <a:r>
                  <a:rPr lang="en-US" altLang="zh-TW" dirty="0" smtClean="0"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w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zh-TW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w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zh-TW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w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TW" i="1"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>
                    <a:cs typeface="Arial" panose="020B0604020202020204" pitchFamily="34" charset="0"/>
                  </a:rPr>
                  <a:t> </a:t>
                </a:r>
                <a:endParaRPr lang="zh-TW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52" y="3764281"/>
                <a:ext cx="4024208" cy="1808515"/>
              </a:xfrm>
              <a:prstGeom prst="rect">
                <a:avLst/>
              </a:prstGeom>
              <a:blipFill rotWithShape="0">
                <a:blip r:embed="rId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42552" y="2683070"/>
                <a:ext cx="4024208" cy="103884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spcAft>
                    <a:spcPts val="0"/>
                  </a:spcAft>
                </a:pPr>
                <a:r>
                  <a:rPr lang="en-US" altLang="zh-TW" kern="100" dirty="0" smtClean="0">
                    <a:ea typeface="SimSun" panose="02010600030101010101" pitchFamily="2" charset="-122"/>
                    <a:cs typeface="Arial" panose="020B0604020202020204" pitchFamily="34" charset="0"/>
                  </a:rPr>
                  <a:t>n = 1</a:t>
                </a: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 kern="100"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kern="100"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 kern="100" smtClean="0">
                              <a:latin typeface="Cambria Math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i="1" kern="100"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i="1" kern="100"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kern="100"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altLang="zh-TW" kern="100">
                          <a:solidFill>
                            <a:srgbClr val="00B0F0"/>
                          </a:solidFill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zh-TW" altLang="zh-TW" i="1" kern="10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i="1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TW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 kern="100">
                                  <a:latin typeface="Cambria Math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TW" i="1" kern="100"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TW" i="1" kern="100"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altLang="zh-TW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corpus</m:t>
                          </m:r>
                          <m:r>
                            <m:rPr>
                              <m:nor/>
                            </m:rPr>
                            <a:rPr lang="en-US" altLang="zh-TW" kern="100">
                              <a:effectLst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800" kern="100" dirty="0" smtClean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52" y="2683070"/>
                <a:ext cx="4024208" cy="1038842"/>
              </a:xfrm>
              <a:prstGeom prst="rect">
                <a:avLst/>
              </a:prstGeom>
              <a:blipFill rotWithShape="0">
                <a:blip r:embed="rId4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5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Unigram Model (</a:t>
            </a:r>
            <a:r>
              <a:rPr lang="en-US" altLang="zh-HK" i="1" dirty="0" smtClean="0">
                <a:latin typeface="+mn-lt"/>
              </a:rPr>
              <a:t>n</a:t>
            </a:r>
            <a:r>
              <a:rPr lang="en-US" altLang="zh-HK" dirty="0" smtClean="0">
                <a:latin typeface="+mn-lt"/>
              </a:rPr>
              <a:t>=1)</a:t>
            </a:r>
            <a:endParaRPr lang="zh-HK" altLang="en-US" dirty="0">
              <a:latin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t="492" r="52590" b="1"/>
          <a:stretch/>
        </p:blipFill>
        <p:spPr>
          <a:xfrm>
            <a:off x="1008333" y="2103120"/>
            <a:ext cx="5039200" cy="3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Unigram Model</a:t>
            </a:r>
            <a:endParaRPr lang="zh-HK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 smtClean="0">
                <a:latin typeface="+mn-lt"/>
              </a:rPr>
              <a:t>P(“How much is this book?”)</a:t>
            </a:r>
            <a:endParaRPr lang="zh-HK" altLang="en-US" sz="2800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652" y="2358822"/>
            <a:ext cx="67429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HK" sz="3200" i="1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= 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(“how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”) 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(“much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(“is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(“this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(“book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(“?”)</a:t>
            </a:r>
          </a:p>
          <a:p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(“&lt;EOS&gt;”)</a:t>
            </a:r>
            <a:endParaRPr lang="zh-TW" altLang="zh-HK" sz="3200" kern="1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85" y="4559250"/>
            <a:ext cx="4103192" cy="15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-221" r="21404"/>
          <a:stretch/>
        </p:blipFill>
        <p:spPr>
          <a:xfrm>
            <a:off x="1109933" y="2205420"/>
            <a:ext cx="7658147" cy="2961618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Bigram Model (</a:t>
            </a:r>
            <a:r>
              <a:rPr lang="en-US" altLang="zh-HK" i="1" dirty="0" smtClean="0">
                <a:latin typeface="+mn-lt"/>
              </a:rPr>
              <a:t>n</a:t>
            </a:r>
            <a:r>
              <a:rPr lang="en-US" altLang="zh-HK" dirty="0" smtClean="0">
                <a:latin typeface="+mn-lt"/>
              </a:rPr>
              <a:t>=2)</a:t>
            </a:r>
            <a:endParaRPr lang="zh-HK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80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Bigram Model</a:t>
            </a:r>
            <a:endParaRPr lang="zh-HK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 smtClean="0">
                <a:latin typeface="+mn-lt"/>
              </a:rPr>
              <a:t>P(“How much is this book?”)</a:t>
            </a:r>
            <a:endParaRPr lang="zh-HK" altLang="en-US" sz="2800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652" y="2358822"/>
            <a:ext cx="67429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HK" sz="3200" i="1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= 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(“how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“&lt;BOS&gt;”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much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“how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“much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“is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book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“this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(“?”|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“book”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(“&lt;EOS&gt;”|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“?”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TW" altLang="zh-HK" sz="3200" kern="1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85" y="4559250"/>
            <a:ext cx="4103192" cy="15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21" y="2205420"/>
            <a:ext cx="8082369" cy="245451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Tri</a:t>
            </a:r>
            <a:r>
              <a:rPr lang="en-US" altLang="zh-HK" dirty="0" smtClean="0">
                <a:latin typeface="+mn-lt"/>
              </a:rPr>
              <a:t>gram Model (</a:t>
            </a:r>
            <a:r>
              <a:rPr lang="en-US" altLang="zh-HK" i="1" dirty="0" smtClean="0">
                <a:latin typeface="+mn-lt"/>
              </a:rPr>
              <a:t>n</a:t>
            </a:r>
            <a:r>
              <a:rPr lang="en-US" altLang="zh-HK" dirty="0" smtClean="0">
                <a:latin typeface="+mn-lt"/>
              </a:rPr>
              <a:t>=3)</a:t>
            </a:r>
            <a:endParaRPr lang="zh-HK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3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Trigram Model</a:t>
            </a:r>
            <a:endParaRPr lang="zh-HK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 smtClean="0">
                <a:latin typeface="+mn-lt"/>
              </a:rPr>
              <a:t>P(“How much is this book?”)</a:t>
            </a:r>
            <a:endParaRPr lang="zh-HK" altLang="en-US" sz="2800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652" y="2358822"/>
            <a:ext cx="67429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HK" sz="3200" i="1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= 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(“how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&lt;BOS&gt;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&lt;BOS&gt;”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(“much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&lt;BOS&gt; 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how”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err="1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how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much”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err="1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much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is”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</a:t>
            </a:r>
            <a:r>
              <a:rPr lang="en-US" altLang="zh-HK" sz="3200" kern="100" dirty="0" err="1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book</a:t>
            </a:r>
            <a:r>
              <a:rPr lang="en-US" altLang="zh-HK" sz="3200" kern="100" dirty="0" err="1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”|</a:t>
            </a:r>
            <a:r>
              <a:rPr lang="en-US" altLang="zh-HK" sz="3200" kern="100" dirty="0" err="1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err="1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this”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HK" sz="3200" kern="100" dirty="0" smtClean="0">
              <a:latin typeface="+mn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 smtClean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(“?”|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book”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×</a:t>
            </a:r>
            <a:r>
              <a:rPr lang="zh-CN" altLang="zh-HK" sz="3200" kern="100" dirty="0">
                <a:solidFill>
                  <a:srgbClr val="00B0F0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3200" i="1" kern="100" dirty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(“&lt;EOS&gt;”|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HK" sz="3200" kern="100" dirty="0" smtClean="0">
                <a:solidFill>
                  <a:srgbClr val="00B05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book</a:t>
            </a:r>
            <a:r>
              <a:rPr lang="en-US" altLang="zh-HK" sz="3200" kern="100" dirty="0" smtClean="0">
                <a:solidFill>
                  <a:srgbClr val="FF000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?”</a:t>
            </a:r>
            <a:r>
              <a:rPr lang="en-US" altLang="zh-HK" sz="3200" kern="100" dirty="0" smtClean="0">
                <a:solidFill>
                  <a:srgbClr val="00B0F0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TW" altLang="zh-HK" sz="3200" kern="1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85" y="4559250"/>
            <a:ext cx="4103192" cy="15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SMT(2): Translation Model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4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Translation Model</a:t>
            </a:r>
            <a:endParaRPr lang="zh-TW" altLang="en-US" dirty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00194" y="4942563"/>
            <a:ext cx="3477686" cy="26272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Bilingual Corpus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293936" y="3214343"/>
                <a:ext cx="236475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  <a:latin typeface="+mn-lt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b="0" i="1" smtClean="0">
                          <a:solidFill>
                            <a:prstClr val="black"/>
                          </a:solidFill>
                          <a:latin typeface="+mn-lt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TW" sz="5400" b="0" smtClean="0">
                          <a:solidFill>
                            <a:prstClr val="black"/>
                          </a:solidFill>
                          <a:latin typeface="+mn-lt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  <a:latin typeface="+mn-lt"/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  <a:latin typeface="+mn-lt"/>
                        </a:rPr>
                        <m:t>)</m:t>
                      </m:r>
                    </m:oMath>
                  </m:oMathPara>
                </a14:m>
                <a:endParaRPr lang="en-US" altLang="zh-TW" sz="54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936" y="3214343"/>
                <a:ext cx="2364750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5286254" y="3323441"/>
            <a:ext cx="914400" cy="8890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2960" y="2611442"/>
            <a:ext cx="4232154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/>
              <a:t>Source Language</a:t>
            </a:r>
          </a:p>
          <a:p>
            <a:r>
              <a:rPr lang="zh-CN" altLang="en-US" dirty="0" smtClean="0"/>
              <a:t>我喜歡貓 。大象鍾意我 。人們喜歡狗 。他們嗜魚 。我們喜歡猴子 。你喜歡豬 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Target Language</a:t>
            </a:r>
            <a:endParaRPr lang="en-US" altLang="zh-TW" b="1" dirty="0"/>
          </a:p>
          <a:p>
            <a:r>
              <a:rPr lang="en-US" altLang="zh-TW" dirty="0" smtClean="0"/>
              <a:t>I </a:t>
            </a:r>
            <a:r>
              <a:rPr lang="en-US" altLang="zh-TW" dirty="0"/>
              <a:t>love </a:t>
            </a:r>
            <a:r>
              <a:rPr lang="en-US" altLang="zh-TW" dirty="0" smtClean="0"/>
              <a:t>cats. Elephants </a:t>
            </a:r>
            <a:r>
              <a:rPr lang="en-US" altLang="zh-TW" dirty="0"/>
              <a:t>love </a:t>
            </a:r>
            <a:r>
              <a:rPr lang="en-US" altLang="zh-TW" dirty="0" smtClean="0"/>
              <a:t>me. People </a:t>
            </a:r>
            <a:r>
              <a:rPr lang="en-US" altLang="zh-TW" dirty="0"/>
              <a:t>love </a:t>
            </a:r>
            <a:r>
              <a:rPr lang="en-US" altLang="zh-TW" dirty="0" smtClean="0"/>
              <a:t>dogs. They </a:t>
            </a:r>
            <a:r>
              <a:rPr lang="en-US" altLang="zh-TW" dirty="0"/>
              <a:t>prefer </a:t>
            </a:r>
            <a:r>
              <a:rPr lang="en-US" altLang="zh-TW" dirty="0" smtClean="0"/>
              <a:t>fish. We </a:t>
            </a:r>
            <a:r>
              <a:rPr lang="en-US" altLang="zh-TW" dirty="0"/>
              <a:t>love </a:t>
            </a:r>
            <a:r>
              <a:rPr lang="en-US" altLang="zh-TW" dirty="0" smtClean="0"/>
              <a:t>monkeys. You </a:t>
            </a:r>
            <a:r>
              <a:rPr lang="en-US" altLang="zh-TW" dirty="0"/>
              <a:t>prefer </a:t>
            </a:r>
            <a:r>
              <a:rPr lang="en-US" altLang="zh-TW" dirty="0" smtClean="0"/>
              <a:t>pigs.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995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Translation Model</a:t>
            </a:r>
            <a:endParaRPr lang="zh-TW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160" y="4409146"/>
            <a:ext cx="4232154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我 喜歡 貓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I love cats .</a:t>
            </a:r>
          </a:p>
          <a:p>
            <a:r>
              <a:rPr lang="zh-CN" altLang="en-US" dirty="0"/>
              <a:t>大象 鍾意 我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Elephants love me .</a:t>
            </a:r>
          </a:p>
          <a:p>
            <a:r>
              <a:rPr lang="zh-CN" altLang="en-US" dirty="0"/>
              <a:t>人們 喜歡 狗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People love dogs .</a:t>
            </a:r>
          </a:p>
          <a:p>
            <a:r>
              <a:rPr lang="zh-CN" altLang="en-US" dirty="0"/>
              <a:t>他們 嗜 魚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They prefer fish .</a:t>
            </a:r>
          </a:p>
          <a:p>
            <a:r>
              <a:rPr lang="zh-CN" altLang="en-US" dirty="0"/>
              <a:t>我們 喜歡 猴子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We love monkeys .</a:t>
            </a:r>
          </a:p>
          <a:p>
            <a:r>
              <a:rPr lang="zh-CN" altLang="en-US" dirty="0"/>
              <a:t>你 喜歡 豬 。</a:t>
            </a:r>
            <a:r>
              <a:rPr lang="en-US" altLang="zh-TW" dirty="0">
                <a:sym typeface="Wingdings"/>
              </a:rPr>
              <a:t></a:t>
            </a:r>
            <a:r>
              <a:rPr lang="en-US" altLang="zh-TW" dirty="0"/>
              <a:t> You prefer pigs 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1" y="1874398"/>
            <a:ext cx="5262877" cy="1904739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2588043" y="3854343"/>
            <a:ext cx="728133" cy="47959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5667" y="401893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Sentence Alignment</a:t>
            </a:r>
            <a:endParaRPr lang="zh-TW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94859" y="3779137"/>
            <a:ext cx="4232154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"/>
            <a:r>
              <a:rPr lang="en-US" altLang="zh-TW" dirty="0" smtClean="0"/>
              <a:t>.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。</a:t>
            </a:r>
            <a:r>
              <a:rPr lang="en-US" altLang="zh-CN" dirty="0" smtClean="0"/>
              <a:t>c</a:t>
            </a:r>
            <a:r>
              <a:rPr lang="en-US" altLang="zh-TW" dirty="0" smtClean="0"/>
              <a:t>ats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貓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/>
              <a:t>d</a:t>
            </a:r>
            <a:r>
              <a:rPr lang="en-US" altLang="zh-TW" dirty="0" smtClean="0"/>
              <a:t>ogs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狗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fontAlgn="b"/>
            <a:r>
              <a:rPr lang="en-US" altLang="zh-TW" dirty="0"/>
              <a:t>e</a:t>
            </a:r>
            <a:r>
              <a:rPr lang="en-US" altLang="zh-TW" dirty="0" smtClean="0"/>
              <a:t>lephants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大象</a:t>
            </a:r>
            <a:r>
              <a:rPr lang="en-US" altLang="zh-CN" dirty="0"/>
              <a:t> </a:t>
            </a:r>
            <a:r>
              <a:rPr lang="en-US" altLang="zh-CN" dirty="0" smtClean="0"/>
              <a:t>    f</a:t>
            </a:r>
            <a:r>
              <a:rPr lang="en-US" altLang="zh-TW" dirty="0" smtClean="0"/>
              <a:t>ish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魚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TW" dirty="0" smtClean="0"/>
              <a:t>I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我</a:t>
            </a:r>
            <a:endParaRPr lang="zh-TW" altLang="zh-TW" dirty="0"/>
          </a:p>
          <a:p>
            <a:pPr fontAlgn="b"/>
            <a:r>
              <a:rPr lang="en-US" altLang="zh-TW" dirty="0"/>
              <a:t>p</a:t>
            </a:r>
            <a:r>
              <a:rPr lang="en-US" altLang="zh-TW" dirty="0" smtClean="0"/>
              <a:t>refer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喜歡</a:t>
            </a:r>
            <a:r>
              <a:rPr lang="en-US" altLang="zh-CN" dirty="0"/>
              <a:t> </a:t>
            </a:r>
            <a:r>
              <a:rPr lang="en-US" altLang="zh-CN" dirty="0" smtClean="0"/>
              <a:t>    p</a:t>
            </a:r>
            <a:r>
              <a:rPr lang="en-US" altLang="zh-TW" dirty="0" smtClean="0"/>
              <a:t>refer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嗜</a:t>
            </a:r>
            <a:endParaRPr lang="zh-TW" altLang="zh-TW" dirty="0"/>
          </a:p>
          <a:p>
            <a:pPr fontAlgn="b"/>
            <a:r>
              <a:rPr lang="en-US" altLang="zh-TW" dirty="0"/>
              <a:t>l</a:t>
            </a:r>
            <a:r>
              <a:rPr lang="en-US" altLang="zh-TW" dirty="0" smtClean="0"/>
              <a:t>ove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喜歡</a:t>
            </a:r>
            <a:r>
              <a:rPr lang="en-US" altLang="zh-CN" dirty="0" smtClean="0"/>
              <a:t>     l</a:t>
            </a:r>
            <a:r>
              <a:rPr lang="en-US" altLang="zh-TW" dirty="0" smtClean="0"/>
              <a:t>ove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CN" altLang="zh-TW" dirty="0" smtClean="0"/>
              <a:t>鍾</a:t>
            </a:r>
            <a:r>
              <a:rPr lang="zh-CN" altLang="zh-TW" dirty="0"/>
              <a:t>意</a:t>
            </a:r>
            <a:endParaRPr lang="zh-TW" altLang="zh-TW" dirty="0"/>
          </a:p>
          <a:p>
            <a:pPr fontAlgn="b"/>
            <a:r>
              <a:rPr lang="en-US" altLang="zh-TW" dirty="0"/>
              <a:t>m</a:t>
            </a:r>
            <a:r>
              <a:rPr lang="en-US" altLang="zh-TW" dirty="0" smtClean="0"/>
              <a:t>onkeys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zh-CN" altLang="zh-TW" dirty="0" smtClean="0"/>
              <a:t>猴子</a:t>
            </a:r>
            <a:r>
              <a:rPr lang="en-US" altLang="zh-CN" dirty="0"/>
              <a:t> </a:t>
            </a:r>
            <a:r>
              <a:rPr lang="en-US" altLang="zh-CN" dirty="0" smtClean="0"/>
              <a:t>    p</a:t>
            </a:r>
            <a:r>
              <a:rPr lang="en-US" altLang="zh-TW" dirty="0" smtClean="0"/>
              <a:t>igs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zh-CN" altLang="zh-TW" dirty="0" smtClean="0"/>
              <a:t>豬</a:t>
            </a:r>
            <a:endParaRPr lang="zh-TW" altLang="zh-TW" dirty="0"/>
          </a:p>
        </p:txBody>
      </p:sp>
      <p:sp>
        <p:nvSpPr>
          <p:cNvPr id="12" name="向下箭號 11"/>
          <p:cNvSpPr/>
          <p:nvPr/>
        </p:nvSpPr>
        <p:spPr>
          <a:xfrm flipV="1">
            <a:off x="6135576" y="3070522"/>
            <a:ext cx="728133" cy="5523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彎箭號 9"/>
          <p:cNvSpPr/>
          <p:nvPr/>
        </p:nvSpPr>
        <p:spPr>
          <a:xfrm>
            <a:off x="4785350" y="5114487"/>
            <a:ext cx="584200" cy="567005"/>
          </a:xfrm>
          <a:prstGeom prst="bent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658587" y="5527604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Word Alignment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132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9" grpId="0"/>
      <p:bldP spid="11" grpId="0" animBg="1"/>
      <p:bldP spid="12" grpId="0" animBg="1"/>
      <p:bldP spid="10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MT Evaluation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7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Translation</a:t>
            </a:r>
            <a:r>
              <a:rPr lang="en-US" sz="3200" dirty="0" smtClean="0">
                <a:latin typeface="+mn-lt"/>
              </a:rPr>
              <a:t> Model </a:t>
            </a:r>
            <a:r>
              <a:rPr lang="en-US" sz="3200" i="1" dirty="0" smtClean="0">
                <a:latin typeface="+mn-lt"/>
              </a:rPr>
              <a:t>P</a:t>
            </a:r>
            <a:r>
              <a:rPr lang="en-US" sz="3200" dirty="0" smtClean="0">
                <a:latin typeface="+mn-lt"/>
              </a:rPr>
              <a:t>(</a:t>
            </a:r>
            <a:r>
              <a:rPr lang="en-US" sz="3200" i="1" dirty="0" smtClean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|</a:t>
            </a:r>
            <a:r>
              <a:rPr lang="en-US" sz="3200" i="1" dirty="0" smtClean="0">
                <a:latin typeface="+mn-lt"/>
              </a:rPr>
              <a:t>T</a:t>
            </a:r>
            <a:r>
              <a:rPr lang="en-US" sz="3200" dirty="0" smtClean="0">
                <a:latin typeface="+mn-lt"/>
              </a:rPr>
              <a:t>)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19908" y="1904386"/>
                <a:ext cx="7462092" cy="418941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If there are </a:t>
                </a:r>
                <a:r>
                  <a:rPr lang="en-US" sz="2400" i="1" dirty="0">
                    <a:latin typeface="+mn-lt"/>
                  </a:rPr>
                  <a:t>n</a:t>
                </a:r>
                <a:r>
                  <a:rPr lang="en-US" sz="2400" dirty="0">
                    <a:latin typeface="+mn-lt"/>
                  </a:rPr>
                  <a:t> word/phrase pairs </a:t>
                </a:r>
                <a:endParaRPr lang="en-US" sz="2400" dirty="0" smtClean="0">
                  <a:latin typeface="+mn-lt"/>
                </a:endParaRPr>
              </a:p>
              <a:p>
                <a:pPr algn="ctr"/>
                <a:r>
                  <a:rPr lang="en-US" sz="2400" dirty="0" smtClean="0">
                    <a:latin typeface="+mn-lt"/>
                  </a:rPr>
                  <a:t>{(</a:t>
                </a:r>
                <a:r>
                  <a:rPr lang="en-US" sz="2400" i="1" dirty="0">
                    <a:latin typeface="+mn-lt"/>
                  </a:rPr>
                  <a:t>s</a:t>
                </a:r>
                <a:r>
                  <a:rPr lang="en-US" sz="2400" baseline="-25000" dirty="0">
                    <a:latin typeface="+mn-lt"/>
                  </a:rPr>
                  <a:t>1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i="1" dirty="0">
                    <a:latin typeface="+mn-lt"/>
                  </a:rPr>
                  <a:t>t</a:t>
                </a:r>
                <a:r>
                  <a:rPr lang="en-US" sz="2400" baseline="-25000" dirty="0">
                    <a:latin typeface="+mn-lt"/>
                  </a:rPr>
                  <a:t>1</a:t>
                </a:r>
                <a:r>
                  <a:rPr lang="en-US" sz="2400" dirty="0">
                    <a:latin typeface="+mn-lt"/>
                  </a:rPr>
                  <a:t>), (</a:t>
                </a:r>
                <a:r>
                  <a:rPr lang="en-US" sz="2400" i="1" dirty="0">
                    <a:latin typeface="+mn-lt"/>
                  </a:rPr>
                  <a:t>s</a:t>
                </a:r>
                <a:r>
                  <a:rPr lang="en-US" sz="2400" baseline="-25000" dirty="0">
                    <a:latin typeface="+mn-lt"/>
                  </a:rPr>
                  <a:t>2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i="1" dirty="0">
                    <a:latin typeface="+mn-lt"/>
                  </a:rPr>
                  <a:t>t</a:t>
                </a:r>
                <a:r>
                  <a:rPr lang="en-US" sz="2400" baseline="-25000" dirty="0">
                    <a:latin typeface="+mn-lt"/>
                  </a:rPr>
                  <a:t>2</a:t>
                </a:r>
                <a:r>
                  <a:rPr lang="en-US" sz="2400" dirty="0">
                    <a:latin typeface="+mn-lt"/>
                  </a:rPr>
                  <a:t>), …, (</a:t>
                </a:r>
                <a:r>
                  <a:rPr lang="en-US" sz="2400" i="1" dirty="0" err="1">
                    <a:latin typeface="+mn-lt"/>
                  </a:rPr>
                  <a:t>s</a:t>
                </a:r>
                <a:r>
                  <a:rPr lang="en-US" sz="2400" baseline="-25000" dirty="0" err="1">
                    <a:latin typeface="+mn-lt"/>
                  </a:rPr>
                  <a:t>n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baseline="-25000" dirty="0" err="1">
                    <a:latin typeface="+mn-lt"/>
                  </a:rPr>
                  <a:t>n</a:t>
                </a:r>
                <a:r>
                  <a:rPr lang="en-US" sz="2400" dirty="0">
                    <a:latin typeface="+mn-lt"/>
                  </a:rPr>
                  <a:t>)},</a:t>
                </a:r>
              </a:p>
              <a:p>
                <a:endParaRPr lang="en-US" sz="2400" dirty="0" smtClean="0">
                  <a:latin typeface="+mn-lt"/>
                </a:endParaRPr>
              </a:p>
              <a:p>
                <a:r>
                  <a:rPr lang="en-US" sz="2400" dirty="0" smtClean="0">
                    <a:latin typeface="+mn-lt"/>
                  </a:rPr>
                  <a:t>and </a:t>
                </a:r>
                <a:r>
                  <a:rPr lang="en-US" sz="2400" dirty="0">
                    <a:latin typeface="+mn-lt"/>
                  </a:rPr>
                  <a:t>they form the sentence pair </a:t>
                </a:r>
              </a:p>
              <a:p>
                <a:pPr algn="ctr"/>
                <a:r>
                  <a:rPr lang="en-US" sz="2400" i="1" dirty="0">
                    <a:latin typeface="+mn-lt"/>
                  </a:rPr>
                  <a:t>S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+mn-lt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>
                    <a:latin typeface="+mn-lt"/>
                  </a:rPr>
                  <a:t>s</a:t>
                </a:r>
                <a:r>
                  <a:rPr lang="en-US" sz="2400" baseline="-25000" dirty="0">
                    <a:latin typeface="+mn-lt"/>
                  </a:rPr>
                  <a:t>1</a:t>
                </a:r>
                <a:r>
                  <a:rPr lang="en-US" sz="2400" i="1" dirty="0">
                    <a:latin typeface="+mn-lt"/>
                  </a:rPr>
                  <a:t>s</a:t>
                </a:r>
                <a:r>
                  <a:rPr lang="en-US" sz="2400" baseline="-25000" dirty="0">
                    <a:latin typeface="+mn-lt"/>
                  </a:rPr>
                  <a:t>2</a:t>
                </a:r>
                <a:r>
                  <a:rPr lang="en-US" sz="2400" dirty="0">
                    <a:latin typeface="+mn-lt"/>
                  </a:rPr>
                  <a:t>…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s</a:t>
                </a:r>
                <a:r>
                  <a:rPr lang="en-US" sz="2400" baseline="-25000" dirty="0" err="1">
                    <a:latin typeface="+mn-lt"/>
                  </a:rPr>
                  <a:t>n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i="1" dirty="0">
                    <a:latin typeface="+mn-lt"/>
                  </a:rPr>
                  <a:t>T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+mn-lt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>
                    <a:latin typeface="+mn-lt"/>
                  </a:rPr>
                  <a:t>t</a:t>
                </a:r>
                <a:r>
                  <a:rPr lang="en-US" sz="2400" baseline="-25000" dirty="0">
                    <a:latin typeface="+mn-lt"/>
                  </a:rPr>
                  <a:t>1</a:t>
                </a:r>
                <a:r>
                  <a:rPr lang="en-US" sz="2400" i="1" dirty="0">
                    <a:latin typeface="+mn-lt"/>
                  </a:rPr>
                  <a:t>t</a:t>
                </a:r>
                <a:r>
                  <a:rPr lang="en-US" sz="2400" baseline="-25000" dirty="0">
                    <a:latin typeface="+mn-lt"/>
                  </a:rPr>
                  <a:t>2</a:t>
                </a:r>
                <a:r>
                  <a:rPr lang="en-US" sz="2400" dirty="0">
                    <a:latin typeface="+mn-lt"/>
                  </a:rPr>
                  <a:t>…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baseline="-25000" dirty="0" err="1">
                    <a:latin typeface="+mn-lt"/>
                  </a:rPr>
                  <a:t>n</a:t>
                </a:r>
                <a:r>
                  <a:rPr lang="en-US" sz="2400" dirty="0">
                    <a:latin typeface="+mn-lt"/>
                  </a:rPr>
                  <a:t>, </a:t>
                </a:r>
              </a:p>
              <a:p>
                <a:endParaRPr lang="en-US" sz="2400" dirty="0" smtClean="0">
                  <a:latin typeface="+mn-lt"/>
                </a:endParaRPr>
              </a:p>
              <a:p>
                <a:r>
                  <a:rPr lang="en-US" sz="2400" dirty="0" smtClean="0">
                    <a:latin typeface="+mn-lt"/>
                  </a:rPr>
                  <a:t>we </a:t>
                </a:r>
                <a:r>
                  <a:rPr lang="en-US" sz="2400" dirty="0">
                    <a:latin typeface="+mn-lt"/>
                  </a:rPr>
                  <a:t>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) = </m:t>
                      </m:r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)×</m:t>
                      </m:r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)×…×</m:t>
                      </m:r>
                      <m:r>
                        <m:rPr>
                          <m:nor/>
                        </m:rPr>
                        <a:rPr lang="en-US" sz="24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n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n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 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latin typeface="+mn-lt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n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400" i="1">
                              <a:latin typeface="+mn-lt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i="1">
                                  <a:latin typeface="+mn-lt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+mn-lt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smtClean="0">
                              <a:latin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i="1">
                                  <a:latin typeface="+mn-lt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+mn-lt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08" y="1904386"/>
                <a:ext cx="7462092" cy="4189417"/>
              </a:xfrm>
              <a:prstGeom prst="rect">
                <a:avLst/>
              </a:prstGeom>
              <a:blipFill rotWithShape="0">
                <a:blip r:embed="rId2"/>
                <a:stretch>
                  <a:fillRect l="-1223" t="-8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圖說文字 2"/>
              <p:cNvSpPr/>
              <p:nvPr/>
            </p:nvSpPr>
            <p:spPr>
              <a:xfrm>
                <a:off x="5715446" y="5077772"/>
                <a:ext cx="2192867" cy="762000"/>
              </a:xfrm>
              <a:prstGeom prst="wedgeRectCallout">
                <a:avLst>
                  <a:gd name="adj1" fmla="val -59443"/>
                  <a:gd name="adj2" fmla="val -3056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 kern="100">
                          <a:cs typeface="Arial" panose="020B0604020202020204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kern="100"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i="1"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>
                              <a:cs typeface="Arial" panose="020B0604020202020204" pitchFamily="34" charset="0"/>
                            </a:rPr>
                            <m:t>n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kern="100">
                          <a:cs typeface="Arial" panose="020B060402020202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i="1">
                              <a:cs typeface="Arial" panose="020B0604020202020204" pitchFamily="34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>
                              <a:cs typeface="Arial" panose="020B0604020202020204" pitchFamily="34" charset="0"/>
                            </a:rPr>
                            <m:t>n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kern="100"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zh-TW" altLang="zh-TW" i="1" kern="100">
                              <a:effectLst/>
                              <a:latin typeface="Cambria Math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i="1" kern="100"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TW" kern="100"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TW" i="1"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TW">
                                  <a:cs typeface="Arial" panose="020B0604020202020204" pitchFamily="34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kern="100">
                              <a:cs typeface="Arial" panose="020B0604020202020204" pitchFamily="34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TW" i="1">
                                  <a:cs typeface="Arial" panose="020B060402020202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TW">
                                  <a:cs typeface="Arial" panose="020B0604020202020204" pitchFamily="34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kern="100"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i="1" kern="100"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TW" kern="100"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TW" i="1">
                                  <a:cs typeface="Arial" panose="020B060402020202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TW">
                                  <a:cs typeface="Arial" panose="020B0604020202020204" pitchFamily="34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kern="100"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zh-TW" sz="2800" kern="1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圖說文字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446" y="5077772"/>
                <a:ext cx="2192867" cy="762000"/>
              </a:xfrm>
              <a:prstGeom prst="wedgeRectCallout">
                <a:avLst>
                  <a:gd name="adj1" fmla="val -59443"/>
                  <a:gd name="adj2" fmla="val -3056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2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Translation Model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3200" dirty="0" smtClean="0">
                <a:latin typeface="+mn-lt"/>
              </a:rPr>
              <a:t>Given the following:</a:t>
            </a:r>
          </a:p>
          <a:p>
            <a:pPr marL="114300" indent="0">
              <a:buNone/>
            </a:pPr>
            <a:endParaRPr lang="en-US" sz="3200" dirty="0" smtClean="0">
              <a:latin typeface="+mn-lt"/>
            </a:endParaRPr>
          </a:p>
          <a:p>
            <a:pPr marL="114300" indent="0" algn="ctr">
              <a:buNone/>
            </a:pPr>
            <a:r>
              <a:rPr lang="en-US" sz="3200" i="1" dirty="0" smtClean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= “</a:t>
            </a:r>
            <a:r>
              <a:rPr lang="zh-CN" altLang="en-US" sz="3200" dirty="0">
                <a:latin typeface="+mn-lt"/>
              </a:rPr>
              <a:t>我去遠足。</a:t>
            </a:r>
            <a:r>
              <a:rPr lang="en-US" sz="3200" dirty="0" smtClean="0">
                <a:latin typeface="+mn-lt"/>
              </a:rPr>
              <a:t>”</a:t>
            </a:r>
          </a:p>
          <a:p>
            <a:pPr marL="114300" indent="0" algn="ctr">
              <a:buNone/>
            </a:pPr>
            <a:r>
              <a:rPr lang="en-US" sz="3200" i="1" dirty="0" smtClean="0">
                <a:latin typeface="+mn-lt"/>
              </a:rPr>
              <a:t>T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= “I go </a:t>
            </a:r>
            <a:r>
              <a:rPr lang="en-US" sz="3200" dirty="0" smtClean="0">
                <a:latin typeface="+mn-lt"/>
              </a:rPr>
              <a:t>hiking.”</a:t>
            </a:r>
            <a:endParaRPr lang="en-US" sz="3200" dirty="0">
              <a:latin typeface="+mn-lt"/>
            </a:endParaRPr>
          </a:p>
          <a:p>
            <a:pPr marL="114300" indent="0" algn="ctr">
              <a:buNone/>
            </a:pPr>
            <a:r>
              <a:rPr lang="en-US" sz="3200" dirty="0" smtClean="0">
                <a:latin typeface="+mn-lt"/>
              </a:rPr>
              <a:t>a </a:t>
            </a:r>
            <a:r>
              <a:rPr lang="en-US" sz="3200" dirty="0">
                <a:latin typeface="+mn-lt"/>
              </a:rPr>
              <a:t>set of phrase pairs </a:t>
            </a:r>
          </a:p>
          <a:p>
            <a:pPr marL="114300" indent="0" algn="ctr">
              <a:buNone/>
            </a:pPr>
            <a:r>
              <a:rPr lang="en-US" sz="3200" dirty="0" smtClean="0">
                <a:latin typeface="+mn-lt"/>
              </a:rPr>
              <a:t>= </a:t>
            </a:r>
            <a:r>
              <a:rPr lang="en-US" sz="3200" dirty="0">
                <a:latin typeface="+mn-lt"/>
              </a:rPr>
              <a:t>{(“</a:t>
            </a:r>
            <a:r>
              <a:rPr lang="zh-CN" altLang="en-US" sz="3200" dirty="0">
                <a:latin typeface="+mn-lt"/>
              </a:rPr>
              <a:t>我</a:t>
            </a:r>
            <a:r>
              <a:rPr lang="en-US" sz="3200" dirty="0">
                <a:latin typeface="+mn-lt"/>
              </a:rPr>
              <a:t>”,“I”),(“</a:t>
            </a:r>
            <a:r>
              <a:rPr lang="zh-CN" altLang="en-US" sz="3200" dirty="0">
                <a:latin typeface="+mn-lt"/>
              </a:rPr>
              <a:t>去</a:t>
            </a:r>
            <a:r>
              <a:rPr lang="en-US" sz="3200" dirty="0">
                <a:latin typeface="+mn-lt"/>
              </a:rPr>
              <a:t>”,“go</a:t>
            </a:r>
            <a:r>
              <a:rPr lang="en-US" sz="3200" dirty="0" smtClean="0">
                <a:latin typeface="+mn-lt"/>
              </a:rPr>
              <a:t>”),(“</a:t>
            </a:r>
            <a:r>
              <a:rPr lang="zh-CN" altLang="en-US" sz="3200" dirty="0" smtClean="0">
                <a:latin typeface="+mn-lt"/>
              </a:rPr>
              <a:t>遠足</a:t>
            </a:r>
            <a:r>
              <a:rPr lang="en-US" sz="3200" dirty="0" smtClean="0">
                <a:latin typeface="+mn-lt"/>
              </a:rPr>
              <a:t>”,“hiking”),(“</a:t>
            </a:r>
            <a:r>
              <a:rPr lang="zh-CN" altLang="en-US" sz="3200" dirty="0">
                <a:latin typeface="+mn-lt"/>
              </a:rPr>
              <a:t>。</a:t>
            </a:r>
            <a:r>
              <a:rPr lang="en-US" sz="3200" dirty="0">
                <a:latin typeface="+mn-lt"/>
              </a:rPr>
              <a:t>”,“.”)}</a:t>
            </a:r>
          </a:p>
          <a:p>
            <a:pPr marL="0" indent="0">
              <a:buNone/>
            </a:pPr>
            <a:endParaRPr lang="en-US" sz="3200" dirty="0" smtClean="0">
              <a:latin typeface="+mn-lt"/>
            </a:endParaRPr>
          </a:p>
          <a:p>
            <a:pPr marL="114300" indent="0">
              <a:buNone/>
            </a:pPr>
            <a:r>
              <a:rPr lang="en-US" sz="3200" dirty="0" smtClean="0">
                <a:latin typeface="+mn-lt"/>
              </a:rPr>
              <a:t>What is </a:t>
            </a:r>
            <a:r>
              <a:rPr lang="en-US" sz="3200" i="1" dirty="0" smtClean="0">
                <a:latin typeface="+mn-lt"/>
              </a:rPr>
              <a:t>P</a:t>
            </a:r>
            <a:r>
              <a:rPr lang="en-US" sz="3200" dirty="0" smtClean="0">
                <a:latin typeface="+mn-lt"/>
              </a:rPr>
              <a:t>(</a:t>
            </a:r>
            <a:r>
              <a:rPr lang="en-US" sz="3200" i="1" dirty="0" smtClean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|</a:t>
            </a:r>
            <a:r>
              <a:rPr lang="en-US" sz="3200" i="1" dirty="0" smtClean="0">
                <a:latin typeface="+mn-lt"/>
              </a:rPr>
              <a:t>T</a:t>
            </a:r>
            <a:r>
              <a:rPr lang="en-US" sz="3200" dirty="0" smtClean="0">
                <a:latin typeface="+mn-lt"/>
              </a:rPr>
              <a:t>) (i.e., the Probability of </a:t>
            </a:r>
            <a:r>
              <a:rPr lang="en-US" sz="3200" dirty="0">
                <a:latin typeface="+mn-lt"/>
              </a:rPr>
              <a:t>“</a:t>
            </a:r>
            <a:r>
              <a:rPr lang="zh-CN" altLang="en-US" sz="3200" dirty="0">
                <a:latin typeface="+mn-lt"/>
              </a:rPr>
              <a:t>我</a:t>
            </a:r>
            <a:r>
              <a:rPr lang="zh-CN" altLang="en-US" sz="3200" dirty="0" smtClean="0">
                <a:latin typeface="+mn-lt"/>
              </a:rPr>
              <a:t>去遠足。</a:t>
            </a:r>
            <a:r>
              <a:rPr lang="en-US" sz="3200" dirty="0">
                <a:latin typeface="+mn-lt"/>
              </a:rPr>
              <a:t>”</a:t>
            </a:r>
            <a:r>
              <a:rPr lang="en-US" sz="3200" dirty="0" smtClean="0">
                <a:latin typeface="+mn-lt"/>
              </a:rPr>
              <a:t> as the source of </a:t>
            </a:r>
            <a:r>
              <a:rPr lang="en-US" sz="3200" dirty="0">
                <a:latin typeface="+mn-lt"/>
              </a:rPr>
              <a:t>“I go </a:t>
            </a:r>
            <a:r>
              <a:rPr lang="en-US" sz="3200" dirty="0" smtClean="0">
                <a:latin typeface="+mn-lt"/>
              </a:rPr>
              <a:t>hiking.”)?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84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Translation Model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3200" dirty="0" smtClean="0">
                    <a:latin typeface="+mn-lt"/>
                  </a:rPr>
                  <a:t>Divide S and T by referring to the phrase pairs provided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(“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0070C0"/>
                          </a:solidFill>
                          <a:latin typeface="+mn-lt"/>
                        </a:rPr>
                        <m:t>我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00B050"/>
                          </a:solidFill>
                          <a:latin typeface="+mn-lt"/>
                        </a:rPr>
                        <m:t>去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FF0000"/>
                          </a:solidFill>
                          <a:latin typeface="+mn-lt"/>
                        </a:rPr>
                        <m:t>遠足</m:t>
                      </m:r>
                      <m:r>
                        <m:rPr>
                          <m:nor/>
                        </m:rPr>
                        <a:rPr lang="zh-CN" altLang="en-US" sz="3200">
                          <a:latin typeface="+mn-lt"/>
                        </a:rPr>
                        <m:t>。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”|“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0070C0"/>
                          </a:solidFill>
                          <a:latin typeface="+mn-lt"/>
                        </a:rPr>
                        <m:t>I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00B050"/>
                          </a:solidFill>
                          <a:latin typeface="+mn-lt"/>
                        </a:rPr>
                        <m:t>go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FF0000"/>
                          </a:solidFill>
                          <a:latin typeface="+mn-lt"/>
                        </a:rPr>
                        <m:t>hiking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.”) </m:t>
                      </m:r>
                    </m:oMath>
                  </m:oMathPara>
                </a14:m>
                <a:endParaRPr lang="en-US" sz="3200" dirty="0" smtClean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(“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0070C0"/>
                          </a:solidFill>
                          <a:latin typeface="+mn-lt"/>
                        </a:rPr>
                        <m:t>我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”|“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0070C0"/>
                          </a:solidFill>
                          <a:latin typeface="+mn-lt"/>
                        </a:rPr>
                        <m:t>I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+mn-lt"/>
                        </a:rPr>
                        <m:t> </m:t>
                      </m:r>
                    </m:oMath>
                  </m:oMathPara>
                </a14:m>
                <a:endParaRPr lang="en-US" sz="3200" b="0" i="0" dirty="0" smtClean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(“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00B050"/>
                          </a:solidFill>
                          <a:latin typeface="+mn-lt"/>
                        </a:rPr>
                        <m:t>去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”|“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00B050"/>
                          </a:solidFill>
                          <a:latin typeface="+mn-lt"/>
                        </a:rPr>
                        <m:t>go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+mn-lt"/>
                        </a:rPr>
                        <m:t> </m:t>
                      </m:r>
                    </m:oMath>
                  </m:oMathPara>
                </a14:m>
                <a:endParaRPr lang="en-US" sz="3200" b="0" i="0" dirty="0" smtClean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× 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(“</m:t>
                      </m:r>
                      <m:r>
                        <m:rPr>
                          <m:nor/>
                        </m:rPr>
                        <a:rPr lang="zh-CN" altLang="en-US" sz="3200">
                          <a:solidFill>
                            <a:srgbClr val="FF0000"/>
                          </a:solidFill>
                          <a:latin typeface="+mn-lt"/>
                        </a:rPr>
                        <m:t>遠足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”|“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FF0000"/>
                          </a:solidFill>
                          <a:latin typeface="+mn-lt"/>
                        </a:rPr>
                        <m:t>hiking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+mn-lt"/>
                        </a:rPr>
                        <m:t> </m:t>
                      </m:r>
                    </m:oMath>
                  </m:oMathPara>
                </a14:m>
                <a:endParaRPr lang="en-US" sz="3200" b="0" i="0" dirty="0" smtClean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i="1"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(“</m:t>
                      </m:r>
                      <m:r>
                        <m:rPr>
                          <m:nor/>
                        </m:rPr>
                        <a:rPr lang="zh-CN" altLang="en-US" sz="3200">
                          <a:latin typeface="+mn-lt"/>
                        </a:rPr>
                        <m:t>。</m:t>
                      </m:r>
                      <m:r>
                        <m:rPr>
                          <m:nor/>
                        </m:rPr>
                        <a:rPr lang="en-US" sz="3200">
                          <a:latin typeface="+mn-lt"/>
                        </a:rPr>
                        <m:t>”|“.”)</m:t>
                      </m:r>
                    </m:oMath>
                  </m:oMathPara>
                </a14:m>
                <a:endParaRPr lang="en-US" sz="3200" dirty="0">
                  <a:latin typeface="+mn-lt"/>
                </a:endParaRPr>
              </a:p>
              <a:p>
                <a:pPr marL="114300" indent="0">
                  <a:buNone/>
                </a:pPr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9" t="-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0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SMT(3): Training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01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Training (1): Language Model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0120" y="2057400"/>
            <a:ext cx="2819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Monolingual Corpus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440680" y="2057400"/>
            <a:ext cx="2819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Monolingual Table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5735" y="3295292"/>
            <a:ext cx="44081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Do you prefer fish ? &lt;EOS&gt;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Elephants love her . &lt;EOS&gt;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Give me fish . &lt;EOS&gt;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They love elephants . &lt;EOS&gt;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Dogs love swimming . &lt;EOS&gt;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&lt;BOS&gt; We love dogs . &lt;EOS&gt;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573905" y="3598565"/>
            <a:ext cx="683895" cy="1082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373" y="3011212"/>
            <a:ext cx="2244013" cy="301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2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4" y="2486605"/>
            <a:ext cx="8280400" cy="2176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Training (1): Language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81319" y="2486605"/>
            <a:ext cx="1731683" cy="183182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99133" y="2486605"/>
            <a:ext cx="2753801" cy="183182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248735" y="4484874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Bigrams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88121" y="5450335"/>
                <a:ext cx="3133806" cy="71647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1" smtClean="0"/>
                        <m:t>P</m:t>
                      </m:r>
                      <m:r>
                        <m:rPr>
                          <m:nor/>
                        </m:rPr>
                        <a:rPr lang="en-US" sz="2000" smtClean="0"/>
                        <m:t>(</m:t>
                      </m:r>
                      <m:r>
                        <m:rPr>
                          <m:nor/>
                        </m:rPr>
                        <a:rPr lang="en-US" sz="2000" b="0" i="1" smtClean="0"/>
                        <m:t>w</m:t>
                      </m:r>
                      <m:r>
                        <m:rPr>
                          <m:nor/>
                        </m:rPr>
                        <a:rPr lang="en-US" sz="2000" smtClean="0"/>
                        <m:t>|</m:t>
                      </m:r>
                      <m:r>
                        <m:rPr>
                          <m:nor/>
                        </m:rPr>
                        <a:rPr lang="en-US" sz="2000" i="1"/>
                        <m:t>w</m:t>
                      </m:r>
                      <m:r>
                        <m:rPr>
                          <m:nor/>
                        </m:rPr>
                        <a:rPr lang="en-US" sz="2000" baseline="-25000"/>
                        <m:t>i</m:t>
                      </m:r>
                      <m:r>
                        <m:rPr>
                          <m:nor/>
                        </m:rPr>
                        <a:rPr lang="en-US" sz="2000" baseline="-25000"/>
                        <m:t>−1)=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i="1"/>
                            <m:t>w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i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−1</m:t>
                          </m:r>
                          <m:r>
                            <m:rPr>
                              <m:nor/>
                            </m:rPr>
                            <a:rPr lang="en-US" sz="2000" i="1"/>
                            <m:t>w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i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i="1"/>
                            <m:t>w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i</m:t>
                          </m:r>
                          <m:r>
                            <m:rPr>
                              <m:nor/>
                            </m:rPr>
                            <a:rPr lang="en-US" sz="2000" b="0" i="0" baseline="-25000" smtClean="0"/>
                            <m:t>−1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den>
                      </m:f>
                      <m:r>
                        <m:rPr>
                          <m:nor/>
                        </m:rPr>
                        <a:rPr lang="en-US" sz="2000"/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s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i="1"/>
                            <m:t>w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i</m:t>
                          </m:r>
                          <m:r>
                            <m:rPr>
                              <m:nor/>
                            </m:rPr>
                            <a:rPr lang="en-US" sz="2000" baseline="-25000"/>
                            <m:t>−1)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121" y="5450335"/>
                <a:ext cx="3133806" cy="7164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/>
          <p:cNvSpPr/>
          <p:nvPr/>
        </p:nvSpPr>
        <p:spPr>
          <a:xfrm>
            <a:off x="5057660" y="4563553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Probability</a:t>
            </a:r>
            <a:endParaRPr lang="en-US" sz="2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079841" y="4563553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</a:t>
            </a:r>
          </a:p>
          <a:p>
            <a:pPr algn="ctr"/>
            <a:r>
              <a:rPr lang="en-US" sz="2800" dirty="0" smtClean="0"/>
              <a:t>Probability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52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11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Training (2): Translation Model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0120" y="2057400"/>
            <a:ext cx="2819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Bilingual Corpus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440680" y="2057400"/>
            <a:ext cx="2819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Bilingual Table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4573904" y="3598565"/>
            <a:ext cx="683895" cy="1082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88" y="3267636"/>
            <a:ext cx="2872783" cy="228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3852" y="3429000"/>
            <a:ext cx="40398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 喜歡 貓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I love cats .</a:t>
            </a:r>
          </a:p>
          <a:p>
            <a:r>
              <a:rPr lang="zh-CN" altLang="en-US" dirty="0"/>
              <a:t>大象 鍾意 我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Elephants love me .</a:t>
            </a:r>
          </a:p>
          <a:p>
            <a:r>
              <a:rPr lang="zh-CN" altLang="en-US" dirty="0"/>
              <a:t>人們 喜歡 狗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People love dogs .</a:t>
            </a:r>
          </a:p>
          <a:p>
            <a:r>
              <a:rPr lang="zh-CN" altLang="en-US" dirty="0"/>
              <a:t>他們 嗜 魚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They prefer fish .</a:t>
            </a:r>
          </a:p>
          <a:p>
            <a:r>
              <a:rPr lang="zh-CN" altLang="en-US" dirty="0"/>
              <a:t>我們 喜歡 猴子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We love monkeys .</a:t>
            </a:r>
          </a:p>
          <a:p>
            <a:r>
              <a:rPr lang="zh-CN" altLang="en-US" dirty="0"/>
              <a:t>你 喜歡 豬 。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You prefer pigs .</a:t>
            </a:r>
          </a:p>
        </p:txBody>
      </p:sp>
    </p:spTree>
    <p:extLst>
      <p:ext uri="{BB962C8B-B14F-4D97-AF65-F5344CB8AC3E}">
        <p14:creationId xmlns:p14="http://schemas.microsoft.com/office/powerpoint/2010/main" val="14486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9" y="2486602"/>
            <a:ext cx="8562789" cy="225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Training </a:t>
            </a:r>
            <a:r>
              <a:rPr lang="en-US" dirty="0" smtClean="0">
                <a:latin typeface="+mn-lt"/>
              </a:rPr>
              <a:t>(2): Translation </a:t>
            </a:r>
            <a:r>
              <a:rPr lang="en-US" dirty="0">
                <a:latin typeface="+mn-lt"/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590176" y="2486601"/>
            <a:ext cx="2359853" cy="189386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69429" y="2486604"/>
            <a:ext cx="2579915" cy="189386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68414" y="4572105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s</a:t>
            </a:r>
            <a:r>
              <a:rPr lang="en-US" sz="2800" dirty="0" smtClean="0"/>
              <a:t> and </a:t>
            </a:r>
            <a:r>
              <a:rPr lang="en-US" sz="2800" i="1" dirty="0" smtClean="0"/>
              <a:t>t</a:t>
            </a:r>
            <a:endParaRPr lang="en-US" sz="2800" i="1" dirty="0"/>
          </a:p>
        </p:txBody>
      </p:sp>
      <p:sp>
        <p:nvSpPr>
          <p:cNvPr id="13" name="Rectangular Callout 12"/>
          <p:cNvSpPr/>
          <p:nvPr/>
        </p:nvSpPr>
        <p:spPr>
          <a:xfrm>
            <a:off x="5057660" y="4563553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Probability</a:t>
            </a:r>
            <a:endParaRPr lang="en-US" sz="2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079841" y="4563553"/>
            <a:ext cx="1964267" cy="775405"/>
          </a:xfrm>
          <a:prstGeom prst="wedgeRectCallout">
            <a:avLst>
              <a:gd name="adj1" fmla="val -8333"/>
              <a:gd name="adj2" fmla="val -805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</a:t>
            </a:r>
          </a:p>
          <a:p>
            <a:pPr algn="ctr"/>
            <a:r>
              <a:rPr lang="en-US" sz="2800" dirty="0" smtClean="0"/>
              <a:t>Probability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19564" y="5460993"/>
                <a:ext cx="4930814" cy="71647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1" smtClean="0"/>
                        <m:t>P</m:t>
                      </m:r>
                      <m:r>
                        <m:rPr>
                          <m:nor/>
                        </m:rPr>
                        <a:rPr lang="en-US" sz="2000" smtClean="0"/>
                        <m:t>(</m:t>
                      </m:r>
                      <m:r>
                        <m:rPr>
                          <m:nor/>
                        </m:rPr>
                        <a:rPr lang="en-US" sz="2000" b="0" i="1" smtClean="0"/>
                        <m:t>s</m:t>
                      </m:r>
                      <m:r>
                        <m:rPr>
                          <m:nor/>
                        </m:rPr>
                        <a:rPr lang="en-US" sz="2000" smtClean="0"/>
                        <m:t>|</m:t>
                      </m:r>
                      <m:r>
                        <m:rPr>
                          <m:nor/>
                        </m:rPr>
                        <a:rPr lang="en-US" sz="2000" b="0" i="1" smtClean="0"/>
                        <m:t>t</m:t>
                      </m:r>
                      <m:r>
                        <m:rPr>
                          <m:nor/>
                        </m:rPr>
                        <a:rPr lang="en-US" sz="2000" smtClean="0"/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s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as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the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source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of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den>
                      </m:f>
                      <m:r>
                        <m:rPr>
                          <m:nor/>
                        </m:rPr>
                        <a:rPr lang="en-US" sz="2000"/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s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and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i="1"/>
                            <m:t>C</m:t>
                          </m:r>
                          <m:r>
                            <m:rPr>
                              <m:nor/>
                            </m:rPr>
                            <a:rPr lang="en-US" sz="2000"/>
                            <m:t>(</m:t>
                          </m:r>
                          <m:r>
                            <m:rPr>
                              <m:nor/>
                            </m:rPr>
                            <a:rPr lang="en-US" sz="20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sz="2000"/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564" y="5460993"/>
                <a:ext cx="4930814" cy="7164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82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13" grpId="0" animBg="1"/>
      <p:bldP spid="15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SMT(4): Decoding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2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Decoding</a:t>
            </a:r>
            <a:endParaRPr lang="zh-TW" altLang="en-US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22692" y="2123810"/>
            <a:ext cx="3344335" cy="92286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Noisy-channel </a:t>
            </a:r>
            <a:r>
              <a:rPr lang="en-US" altLang="zh-TW" sz="2400" dirty="0" smtClean="0"/>
              <a:t>Model</a:t>
            </a:r>
          </a:p>
          <a:p>
            <a:pPr algn="ctr"/>
            <a:r>
              <a:rPr lang="en-US" altLang="zh-TW" sz="2400" dirty="0" smtClean="0"/>
              <a:t>Log-linear </a:t>
            </a:r>
            <a:r>
              <a:rPr lang="en-US" altLang="zh-TW" sz="2400" dirty="0"/>
              <a:t>Model 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3" y="3433126"/>
            <a:ext cx="3588290" cy="781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66" y="3433128"/>
            <a:ext cx="4812239" cy="7816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矩形圖說文字 7"/>
          <p:cNvSpPr/>
          <p:nvPr/>
        </p:nvSpPr>
        <p:spPr>
          <a:xfrm>
            <a:off x="696608" y="4436640"/>
            <a:ext cx="1794934" cy="766832"/>
          </a:xfrm>
          <a:prstGeom prst="wedgeRectCallout">
            <a:avLst>
              <a:gd name="adj1" fmla="val 31764"/>
              <a:gd name="adj2" fmla="val -9317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Translation </a:t>
            </a:r>
            <a:r>
              <a:rPr lang="en-US" altLang="zh-CN" dirty="0" smtClean="0"/>
              <a:t>Model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2592963" y="4436640"/>
            <a:ext cx="1794934" cy="766832"/>
          </a:xfrm>
          <a:prstGeom prst="wedgeRectCallout">
            <a:avLst>
              <a:gd name="adj1" fmla="val 2047"/>
              <a:gd name="adj2" fmla="val -942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Language </a:t>
            </a:r>
          </a:p>
          <a:p>
            <a:pPr algn="ctr"/>
            <a:r>
              <a:rPr lang="en-US" altLang="zh-CN" dirty="0" smtClean="0"/>
              <a:t>Model</a:t>
            </a:r>
            <a:endParaRPr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090267" y="4436640"/>
            <a:ext cx="1794934" cy="766832"/>
          </a:xfrm>
          <a:prstGeom prst="wedgeRectCallout">
            <a:avLst>
              <a:gd name="adj1" fmla="val 31764"/>
              <a:gd name="adj2" fmla="val -9317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Translation </a:t>
            </a:r>
            <a:r>
              <a:rPr lang="en-US" altLang="zh-CN" dirty="0" smtClean="0"/>
              <a:t>Model</a:t>
            </a:r>
            <a:endParaRPr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7025821" y="4436640"/>
            <a:ext cx="1794934" cy="766832"/>
          </a:xfrm>
          <a:prstGeom prst="wedgeRectCallout">
            <a:avLst>
              <a:gd name="adj1" fmla="val 2047"/>
              <a:gd name="adj2" fmla="val -942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Language </a:t>
            </a:r>
          </a:p>
          <a:p>
            <a:pPr algn="ctr"/>
            <a:r>
              <a:rPr lang="en-US" altLang="zh-CN" dirty="0" smtClean="0"/>
              <a:t>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1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Automatic Evaluation</a:t>
            </a:r>
            <a:endParaRPr dirty="0">
              <a:latin typeface="+mn-lt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latin typeface="+mn-lt"/>
              </a:rPr>
              <a:t>The use of Bilingual Evaluation Understudy (BLEU) metric (Papineni, Roukos, Ward, &amp; Zhu, 2002</a:t>
            </a:r>
            <a:r>
              <a:rPr lang="en" sz="2400" dirty="0" smtClean="0">
                <a:latin typeface="+mn-lt"/>
              </a:rPr>
              <a:t>)</a:t>
            </a:r>
            <a:r>
              <a:rPr lang="en-US" sz="2400" dirty="0" smtClean="0">
                <a:latin typeface="+mn-lt"/>
              </a:rPr>
              <a:t>, </a:t>
            </a:r>
            <a:r>
              <a:rPr lang="en-US" altLang="zh-HK" sz="2400" dirty="0">
                <a:latin typeface="+mn-lt"/>
              </a:rPr>
              <a:t>a measure of n-gram precision with a value between 0 and 1, comparing a machine translation output with a </a:t>
            </a:r>
            <a:r>
              <a:rPr lang="en-US" altLang="zh-HK" sz="2400" dirty="0" smtClean="0">
                <a:latin typeface="+mn-lt"/>
              </a:rPr>
              <a:t>reference</a:t>
            </a:r>
            <a:r>
              <a:rPr lang="en" sz="2400" dirty="0" smtClean="0">
                <a:latin typeface="+mn-lt"/>
              </a:rPr>
              <a:t>:</a:t>
            </a:r>
            <a:endParaRPr sz="2400" dirty="0">
              <a:latin typeface="+mn-lt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27DE7FF-9CDF-4582-B63D-8C871E2C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0" y="4223855"/>
            <a:ext cx="5593979" cy="1202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Decoding (1):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Extracting TL Expressions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487" y="342926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lt"/>
              </a:rPr>
              <a:t>狗喜歡大象。</a:t>
            </a:r>
            <a:endParaRPr lang="en-US" sz="2800" dirty="0">
              <a:latin typeface="+mn-lt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3" y="2005816"/>
            <a:ext cx="5411787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Elbow Connector 7"/>
          <p:cNvCxnSpPr/>
          <p:nvPr/>
        </p:nvCxnSpPr>
        <p:spPr>
          <a:xfrm flipV="1">
            <a:off x="1058238" y="2866490"/>
            <a:ext cx="2499315" cy="562780"/>
          </a:xfrm>
          <a:prstGeom prst="bentConnector3">
            <a:avLst>
              <a:gd name="adj1" fmla="val -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7169" idx="1"/>
          </p:cNvCxnSpPr>
          <p:nvPr/>
        </p:nvCxnSpPr>
        <p:spPr>
          <a:xfrm>
            <a:off x="1654139" y="3952489"/>
            <a:ext cx="1903414" cy="208359"/>
          </a:xfrm>
          <a:prstGeom prst="bentConnector3">
            <a:avLst>
              <a:gd name="adj1" fmla="val 3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2979507" y="3690881"/>
            <a:ext cx="578046" cy="469966"/>
          </a:xfrm>
          <a:prstGeom prst="bentConnector3">
            <a:avLst>
              <a:gd name="adj1" fmla="val -15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2434975" y="3147879"/>
            <a:ext cx="1122578" cy="281390"/>
          </a:xfrm>
          <a:prstGeom prst="bentConnector3">
            <a:avLst>
              <a:gd name="adj1" fmla="val -3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25393" y="2486346"/>
            <a:ext cx="732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25393" y="2486346"/>
            <a:ext cx="0" cy="1204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Decoding (1):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Extracting TL Expressions</a:t>
            </a:r>
            <a:endParaRPr lang="en-US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0" y="2080753"/>
            <a:ext cx="3361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= dogs elephants love.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= dogs love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= elephants dogs love.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= elephants love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= love elephant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= love dog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7</a:t>
            </a:r>
            <a:r>
              <a:rPr lang="en-US" sz="2000" dirty="0" smtClean="0"/>
              <a:t> = dogs elephants prefer.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8</a:t>
            </a:r>
            <a:r>
              <a:rPr lang="en-US" sz="2000" dirty="0" smtClean="0"/>
              <a:t> = dogs prefer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9</a:t>
            </a:r>
            <a:r>
              <a:rPr lang="en-US" sz="2000" dirty="0" smtClean="0"/>
              <a:t> = elephants dogs prefer.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10</a:t>
            </a:r>
            <a:r>
              <a:rPr lang="en-US" sz="2000" dirty="0" smtClean="0"/>
              <a:t> = elephants prefer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11</a:t>
            </a:r>
            <a:r>
              <a:rPr lang="en-US" sz="2000" dirty="0" smtClean="0"/>
              <a:t> = prefer elephant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12</a:t>
            </a:r>
            <a:r>
              <a:rPr lang="en-US" sz="2000" dirty="0" smtClean="0"/>
              <a:t> = prefer dog elephants.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72353" y="2671500"/>
            <a:ext cx="33502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{(“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狗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”,“dogs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大象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”,“elephants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喜歡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”,“prefer”),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喜歡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”,“love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。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”,“.”)}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022574" y="3017061"/>
            <a:ext cx="683895" cy="1082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Decoding (2):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Selecting the Best Combination</a:t>
            </a:r>
            <a:endParaRPr lang="en-US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0" y="2080753"/>
            <a:ext cx="3361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= dogs elephants love.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= dogs love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= elephants dogs love.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= elephants love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= love elephant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= love dog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7</a:t>
            </a:r>
            <a:r>
              <a:rPr lang="en-US" sz="2000" dirty="0" smtClean="0"/>
              <a:t> = dogs elephants prefer.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8</a:t>
            </a:r>
            <a:r>
              <a:rPr lang="en-US" sz="2000" dirty="0" smtClean="0"/>
              <a:t> = dogs prefer elephants.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9</a:t>
            </a:r>
            <a:r>
              <a:rPr lang="en-US" sz="2000" dirty="0" smtClean="0"/>
              <a:t> = elephants dogs prefer.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10</a:t>
            </a:r>
            <a:r>
              <a:rPr lang="en-US" sz="2000" dirty="0" smtClean="0"/>
              <a:t> = elephants prefer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11</a:t>
            </a:r>
            <a:r>
              <a:rPr lang="en-US" sz="2000" dirty="0" smtClean="0"/>
              <a:t> = prefer elephant dogs.</a:t>
            </a:r>
          </a:p>
          <a:p>
            <a:r>
              <a:rPr lang="en-US" sz="2000" i="1" dirty="0" smtClean="0"/>
              <a:t>T</a:t>
            </a:r>
            <a:r>
              <a:rPr lang="en-US" sz="2000" baseline="-25000" dirty="0" smtClean="0"/>
              <a:t>12</a:t>
            </a:r>
            <a:r>
              <a:rPr lang="en-US" sz="2000" dirty="0" smtClean="0"/>
              <a:t> = prefer dog elephants.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72353" y="2671500"/>
            <a:ext cx="33502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{(“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狗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”,“dogs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大象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”,“elephants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喜歡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”,“prefer”),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喜歡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”,“love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”),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(“</a:t>
            </a:r>
            <a:r>
              <a:rPr lang="zh-CN" altLang="en-US" sz="2400" dirty="0">
                <a:latin typeface="Consolas" pitchFamily="49" charset="0"/>
                <a:cs typeface="Consolas" pitchFamily="49" charset="0"/>
              </a:rPr>
              <a:t>。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”,“.”)}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022574" y="3017061"/>
            <a:ext cx="683895" cy="1082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29200" y="2286000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29200" y="2906071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029200" y="3220177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29200" y="3546447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29200" y="3825662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29200" y="4099101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29200" y="4727891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029200" y="5062937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5360132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29200" y="5633571"/>
            <a:ext cx="2944906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Decoding (2):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Selecting the Best Combination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kern="100" dirty="0">
                <a:latin typeface="+mn-lt"/>
                <a:ea typeface="新細明體"/>
                <a:cs typeface="Times New Roman"/>
              </a:rPr>
              <a:t>Decoding Method 1: Noisy-channel </a:t>
            </a:r>
            <a:r>
              <a:rPr lang="en-US" sz="2800" b="1" kern="100" dirty="0" smtClean="0">
                <a:latin typeface="+mn-lt"/>
                <a:ea typeface="新細明體"/>
                <a:cs typeface="Times New Roman"/>
              </a:rPr>
              <a:t>Model</a:t>
            </a:r>
            <a:endParaRPr lang="en-US" sz="2800" kern="100" dirty="0" smtClean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kern="100" dirty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latin typeface="+mn-lt"/>
                <a:ea typeface="SimSun"/>
                <a:cs typeface="Times New Roman"/>
              </a:rPr>
              <a:t>Final Score for a TT Candidate</a:t>
            </a:r>
            <a:endParaRPr lang="en-US" sz="2800" kern="100" dirty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 smtClean="0">
                <a:latin typeface="+mn-lt"/>
                <a:ea typeface="SimSun"/>
                <a:cs typeface="Times New Roman"/>
              </a:rPr>
              <a:t>= 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P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(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S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|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T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)</a:t>
            </a:r>
            <a:r>
              <a:rPr lang="en-US" sz="2800" kern="100" dirty="0">
                <a:latin typeface="+mn-lt"/>
                <a:ea typeface="SimSun"/>
                <a:cs typeface="Times New Roman"/>
              </a:rPr>
              <a:t> </a:t>
            </a:r>
            <a:r>
              <a:rPr lang="en-US" sz="2800" kern="100" dirty="0">
                <a:solidFill>
                  <a:srgbClr val="7030A0"/>
                </a:solidFill>
                <a:latin typeface="+mn-lt"/>
                <a:ea typeface="SimSun"/>
                <a:cs typeface="Times New Roman"/>
              </a:rPr>
              <a:t>× </a:t>
            </a:r>
            <a:r>
              <a:rPr lang="en-US" sz="2800" i="1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P</a:t>
            </a:r>
            <a:r>
              <a:rPr lang="en-US" sz="2800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(</a:t>
            </a:r>
            <a:r>
              <a:rPr lang="en-US" sz="2800" i="1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T</a:t>
            </a:r>
            <a:r>
              <a:rPr lang="en-US" sz="2800" kern="100" dirty="0" smtClean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)</a:t>
            </a:r>
            <a:endParaRPr lang="en-US" sz="2800" kern="100" dirty="0">
              <a:latin typeface="+mn-lt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4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Details of Noisy-channel Model</a:t>
            </a:r>
            <a:endParaRPr lang="en-US" dirty="0">
              <a:latin typeface="+mn-lt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798" y="1882062"/>
            <a:ext cx="6244031" cy="43309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" name="矩形 5"/>
          <p:cNvSpPr/>
          <p:nvPr/>
        </p:nvSpPr>
        <p:spPr>
          <a:xfrm>
            <a:off x="5594463" y="5680315"/>
            <a:ext cx="3104369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altLang="zh-TW" sz="2000" i="1" dirty="0">
                <a:solidFill>
                  <a:prstClr val="black"/>
                </a:solidFill>
              </a:rPr>
              <a:t>T</a:t>
            </a:r>
            <a:r>
              <a:rPr lang="en-US" altLang="zh-TW" sz="2000" baseline="-25000" dirty="0">
                <a:solidFill>
                  <a:prstClr val="black"/>
                </a:solidFill>
              </a:rPr>
              <a:t>2</a:t>
            </a:r>
            <a:r>
              <a:rPr lang="en-US" altLang="zh-TW" sz="2000" dirty="0">
                <a:solidFill>
                  <a:prstClr val="black"/>
                </a:solidFill>
              </a:rPr>
              <a:t> = dogs love elephants.</a:t>
            </a:r>
          </a:p>
        </p:txBody>
      </p:sp>
    </p:spTree>
    <p:extLst>
      <p:ext uri="{BB962C8B-B14F-4D97-AF65-F5344CB8AC3E}">
        <p14:creationId xmlns:p14="http://schemas.microsoft.com/office/powerpoint/2010/main" val="8481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Details of Noisy-channel Model</a:t>
            </a:r>
            <a:endParaRPr lang="en-US" dirty="0"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97" y="1882061"/>
            <a:ext cx="6244031" cy="43309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" name="矩形 5"/>
          <p:cNvSpPr/>
          <p:nvPr/>
        </p:nvSpPr>
        <p:spPr>
          <a:xfrm>
            <a:off x="5557044" y="5577181"/>
            <a:ext cx="327525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000" i="1" dirty="0">
                <a:solidFill>
                  <a:schemeClr val="bg2"/>
                </a:solidFill>
              </a:rPr>
              <a:t>T</a:t>
            </a:r>
            <a:r>
              <a:rPr lang="en-US" altLang="zh-TW" sz="2000" baseline="-25000" dirty="0">
                <a:solidFill>
                  <a:schemeClr val="bg2"/>
                </a:solidFill>
              </a:rPr>
              <a:t>8</a:t>
            </a:r>
            <a:r>
              <a:rPr lang="en-US" altLang="zh-TW" sz="2000" dirty="0">
                <a:solidFill>
                  <a:schemeClr val="bg2"/>
                </a:solidFill>
              </a:rPr>
              <a:t> = dogs prefer elephants.</a:t>
            </a:r>
          </a:p>
        </p:txBody>
      </p:sp>
    </p:spTree>
    <p:extLst>
      <p:ext uri="{BB962C8B-B14F-4D97-AF65-F5344CB8AC3E}">
        <p14:creationId xmlns:p14="http://schemas.microsoft.com/office/powerpoint/2010/main" val="153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Decoding (2):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Selecting the Best Combination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kern="100" dirty="0" smtClean="0">
                <a:latin typeface="+mn-lt"/>
                <a:ea typeface="新細明體"/>
                <a:cs typeface="Times New Roman"/>
              </a:rPr>
              <a:t>Decoding Method 2: Log-linear Model /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kern="100" dirty="0" smtClean="0">
                <a:latin typeface="+mn-lt"/>
                <a:ea typeface="SimSun"/>
                <a:cs typeface="Times New Roman"/>
              </a:rPr>
              <a:t>Maximum Entropy Model (Simplified)</a:t>
            </a:r>
            <a:endParaRPr lang="en-US" sz="2800" kern="100" dirty="0" smtClean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kern="100" dirty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latin typeface="+mn-lt"/>
                <a:ea typeface="SimSun"/>
                <a:cs typeface="Times New Roman"/>
              </a:rPr>
              <a:t>Final Score for a TT Candidate</a:t>
            </a:r>
            <a:endParaRPr lang="en-US" sz="2800" kern="100" dirty="0">
              <a:latin typeface="+mn-lt"/>
              <a:ea typeface="新細明體"/>
              <a:cs typeface="Times New Roman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 smtClean="0">
                <a:latin typeface="+mn-lt"/>
                <a:ea typeface="SimSun"/>
                <a:cs typeface="Times New Roman"/>
              </a:rPr>
              <a:t>= </a:t>
            </a:r>
            <a:r>
              <a:rPr lang="en-US" sz="2800" i="1" kern="100" dirty="0">
                <a:solidFill>
                  <a:srgbClr val="2E74B5"/>
                </a:solidFill>
                <a:latin typeface="+mn-lt"/>
                <a:ea typeface="SimSun"/>
                <a:cs typeface="Times New Roman"/>
              </a:rPr>
              <a:t>log</a:t>
            </a:r>
            <a:r>
              <a:rPr lang="en-US" sz="2800" kern="100" dirty="0">
                <a:solidFill>
                  <a:srgbClr val="2E74B5"/>
                </a:solidFill>
                <a:latin typeface="+mn-lt"/>
                <a:ea typeface="SimSun"/>
                <a:cs typeface="Times New Roman"/>
              </a:rPr>
              <a:t> 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P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(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S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|</a:t>
            </a:r>
            <a:r>
              <a:rPr lang="en-US" sz="2800" i="1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T</a:t>
            </a:r>
            <a:r>
              <a:rPr lang="en-US" sz="2800" kern="100" dirty="0">
                <a:solidFill>
                  <a:srgbClr val="0070C0"/>
                </a:solidFill>
                <a:latin typeface="+mn-lt"/>
                <a:ea typeface="SimSun"/>
                <a:cs typeface="Times New Roman"/>
              </a:rPr>
              <a:t>)</a:t>
            </a:r>
            <a:r>
              <a:rPr lang="en-US" sz="2800" kern="100" dirty="0">
                <a:latin typeface="+mn-lt"/>
                <a:ea typeface="SimSun"/>
                <a:cs typeface="Times New Roman"/>
              </a:rPr>
              <a:t> </a:t>
            </a:r>
            <a:r>
              <a:rPr lang="en-US" sz="2800" kern="100" dirty="0">
                <a:solidFill>
                  <a:srgbClr val="7030A0"/>
                </a:solidFill>
                <a:latin typeface="+mn-lt"/>
                <a:ea typeface="SimSun"/>
                <a:cs typeface="Times New Roman"/>
              </a:rPr>
              <a:t>+ </a:t>
            </a:r>
            <a:r>
              <a:rPr lang="en-US" sz="2800" i="1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log</a:t>
            </a:r>
            <a:r>
              <a:rPr lang="en-US" sz="2800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 </a:t>
            </a:r>
            <a:r>
              <a:rPr lang="en-US" sz="2800" i="1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P</a:t>
            </a:r>
            <a:r>
              <a:rPr lang="en-US" sz="2800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(</a:t>
            </a:r>
            <a:r>
              <a:rPr lang="en-US" sz="2800" i="1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T</a:t>
            </a:r>
            <a:r>
              <a:rPr lang="en-US" sz="2800" kern="100" dirty="0">
                <a:solidFill>
                  <a:srgbClr val="C45911"/>
                </a:solidFill>
                <a:latin typeface="+mn-lt"/>
                <a:ea typeface="SimSun"/>
                <a:cs typeface="Times New Roman"/>
              </a:rPr>
              <a:t>)</a:t>
            </a:r>
            <a:endParaRPr lang="en-US" sz="2800" kern="100" dirty="0">
              <a:latin typeface="+mn-lt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865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Details of Log-linear Model</a:t>
            </a:r>
            <a:endParaRPr lang="en-US" dirty="0">
              <a:latin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83" y="1849682"/>
            <a:ext cx="5275680" cy="43454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5594463" y="5680315"/>
            <a:ext cx="311640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altLang="zh-TW" sz="2000" i="1" dirty="0">
                <a:solidFill>
                  <a:prstClr val="black"/>
                </a:solidFill>
              </a:rPr>
              <a:t>T</a:t>
            </a:r>
            <a:r>
              <a:rPr lang="en-US" altLang="zh-TW" sz="2000" baseline="-25000" dirty="0">
                <a:solidFill>
                  <a:prstClr val="black"/>
                </a:solidFill>
              </a:rPr>
              <a:t>2</a:t>
            </a:r>
            <a:r>
              <a:rPr lang="en-US" altLang="zh-TW" sz="2000" dirty="0">
                <a:solidFill>
                  <a:prstClr val="black"/>
                </a:solidFill>
              </a:rPr>
              <a:t> = dogs love elephants.</a:t>
            </a:r>
          </a:p>
        </p:txBody>
      </p:sp>
    </p:spTree>
    <p:extLst>
      <p:ext uri="{BB962C8B-B14F-4D97-AF65-F5344CB8AC3E}">
        <p14:creationId xmlns:p14="http://schemas.microsoft.com/office/powerpoint/2010/main" val="13604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Details of Log-linear Model</a:t>
            </a:r>
            <a:endParaRPr lang="en-US" dirty="0"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66" y="1869136"/>
            <a:ext cx="5275680" cy="43454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矩形 4"/>
          <p:cNvSpPr/>
          <p:nvPr/>
        </p:nvSpPr>
        <p:spPr>
          <a:xfrm>
            <a:off x="5667110" y="5637339"/>
            <a:ext cx="327525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000" i="1" dirty="0">
                <a:solidFill>
                  <a:schemeClr val="bg2"/>
                </a:solidFill>
              </a:rPr>
              <a:t>T</a:t>
            </a:r>
            <a:r>
              <a:rPr lang="en-US" altLang="zh-TW" sz="2000" baseline="-25000" dirty="0">
                <a:solidFill>
                  <a:schemeClr val="bg2"/>
                </a:solidFill>
              </a:rPr>
              <a:t>8</a:t>
            </a:r>
            <a:r>
              <a:rPr lang="en-US" altLang="zh-TW" sz="2000" dirty="0">
                <a:solidFill>
                  <a:schemeClr val="bg2"/>
                </a:solidFill>
              </a:rPr>
              <a:t> = dogs prefer elephants.</a:t>
            </a:r>
          </a:p>
        </p:txBody>
      </p:sp>
    </p:spTree>
    <p:extLst>
      <p:ext uri="{BB962C8B-B14F-4D97-AF65-F5344CB8AC3E}">
        <p14:creationId xmlns:p14="http://schemas.microsoft.com/office/powerpoint/2010/main" val="13771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More about NMT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4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More about BLEU</a:t>
            </a:r>
            <a:endParaRPr lang="zh-HK" altLang="en-US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422096"/>
            <a:ext cx="8504668" cy="33520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27DE7FF-9CDF-4582-B63D-8C871E2C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0" y="1219951"/>
            <a:ext cx="5593979" cy="12021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201" y="5774145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4"/>
              </a:rPr>
              <a:t>https://</a:t>
            </a:r>
            <a:r>
              <a:rPr lang="en-US" altLang="zh-HK" sz="2400" dirty="0" smtClean="0">
                <a:hlinkClick r:id="rId4"/>
              </a:rPr>
              <a:t>www.aclweb.org/anthology/P02-1040.pdf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02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NMT(1): Artificial Neural Networks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66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More about Artificial Neural Networks</a:t>
            </a:r>
            <a:endParaRPr lang="zh-HK" altLang="en-US" dirty="0">
              <a:latin typeface="+mn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K" sz="3200" dirty="0" smtClean="0">
                <a:latin typeface="+mn-lt"/>
              </a:rPr>
              <a:t>Neural </a:t>
            </a:r>
            <a:r>
              <a:rPr lang="en-US" altLang="zh-HK" sz="3200" dirty="0">
                <a:latin typeface="+mn-lt"/>
              </a:rPr>
              <a:t>networks and back-propagation explained in a simple </a:t>
            </a:r>
            <a:r>
              <a:rPr lang="en-US" altLang="zh-HK" sz="3200" dirty="0" smtClean="0">
                <a:latin typeface="+mn-lt"/>
              </a:rPr>
              <a:t>way (</a:t>
            </a:r>
            <a:r>
              <a:rPr lang="en-US" altLang="zh-HK" sz="3200" dirty="0" smtClean="0">
                <a:latin typeface="+mn-lt"/>
                <a:hlinkClick r:id="rId2"/>
              </a:rPr>
              <a:t>https://medium.com/datathings/neural-networks-and-backpropagation-explained-in-a-simple-way-f540a3611f5e</a:t>
            </a:r>
            <a:r>
              <a:rPr lang="en-US" altLang="zh-HK" sz="3200" dirty="0" smtClean="0">
                <a:latin typeface="+mn-lt"/>
              </a:rPr>
              <a:t>) </a:t>
            </a:r>
            <a:endParaRPr lang="zh-HK" alt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7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More about Artificial Neural Networks</a:t>
            </a:r>
            <a:endParaRPr lang="zh-HK" altLang="en-US" dirty="0">
              <a:latin typeface="+mn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K" sz="3200" dirty="0">
                <a:latin typeface="+mn-lt"/>
              </a:rPr>
              <a:t>Back-Propagation is very simple. Who made it </a:t>
            </a:r>
            <a:r>
              <a:rPr lang="en-US" altLang="zh-HK" sz="3200" dirty="0" smtClean="0">
                <a:latin typeface="+mn-lt"/>
              </a:rPr>
              <a:t>Complicated? (</a:t>
            </a:r>
            <a:r>
              <a:rPr lang="en-US" altLang="zh-HK" sz="3200" dirty="0" smtClean="0">
                <a:latin typeface="+mn-lt"/>
                <a:hlinkClick r:id="rId2"/>
              </a:rPr>
              <a:t>https</a:t>
            </a:r>
            <a:r>
              <a:rPr lang="en-US" altLang="zh-HK" sz="3200" dirty="0">
                <a:latin typeface="+mn-lt"/>
                <a:hlinkClick r:id="rId2"/>
              </a:rPr>
              <a:t>://medium.com/@</a:t>
            </a:r>
            <a:r>
              <a:rPr lang="en-US" altLang="zh-HK" sz="3200" dirty="0" smtClean="0">
                <a:latin typeface="+mn-lt"/>
                <a:hlinkClick r:id="rId2"/>
              </a:rPr>
              <a:t>14prakash/back-propagation-is-very-simple-who-made-it-complicated-97b794c97e5c</a:t>
            </a:r>
            <a:r>
              <a:rPr lang="en-US" altLang="zh-HK" sz="3200" dirty="0" smtClean="0">
                <a:latin typeface="+mn-lt"/>
              </a:rPr>
              <a:t>) </a:t>
            </a:r>
            <a:endParaRPr lang="zh-HK" alt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23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NMT(2): Word Embedding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Word Embedding (1</a:t>
            </a:r>
            <a:r>
              <a:rPr lang="en-US" altLang="zh-TW" dirty="0" smtClean="0">
                <a:latin typeface="+mn-lt"/>
              </a:rPr>
              <a:t>): One-hot Vector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https://medium.com/@</a:t>
            </a:r>
            <a:r>
              <a:rPr lang="en-US" altLang="zh-HK" sz="2400" dirty="0" smtClean="0">
                <a:hlinkClick r:id="rId2"/>
              </a:rPr>
              <a:t>athif.shaffy/one-hot-encoding-of-text-b69124bef0a7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5124" name="Picture 4" descr="https://cdn-images-1.medium.com/max/800/1*YEJf9BQQh0ma1ECs6x_7y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60" y="1580321"/>
            <a:ext cx="64198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Problem</a:t>
            </a:r>
            <a:endParaRPr lang="zh-HK" altLang="en-US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4990" y="1682949"/>
            <a:ext cx="596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800" dirty="0"/>
              <a:t>a · b </a:t>
            </a:r>
            <a:r>
              <a:rPr lang="en-US" altLang="zh-HK" sz="2800" dirty="0" smtClean="0"/>
              <a:t>= </a:t>
            </a:r>
            <a:r>
              <a:rPr lang="en-US" altLang="zh-HK" sz="2800" dirty="0"/>
              <a:t>a</a:t>
            </a:r>
            <a:r>
              <a:rPr lang="en-US" altLang="zh-HK" sz="2800" baseline="-25000" dirty="0"/>
              <a:t>x</a:t>
            </a:r>
            <a:r>
              <a:rPr lang="en-US" altLang="zh-HK" sz="2800" dirty="0"/>
              <a:t> × </a:t>
            </a:r>
            <a:r>
              <a:rPr lang="en-US" altLang="zh-HK" sz="2800" dirty="0" err="1"/>
              <a:t>b</a:t>
            </a:r>
            <a:r>
              <a:rPr lang="en-US" altLang="zh-HK" sz="2800" baseline="-25000" dirty="0" err="1"/>
              <a:t>x</a:t>
            </a:r>
            <a:r>
              <a:rPr lang="en-US" altLang="zh-HK" sz="2800" dirty="0"/>
              <a:t> + a</a:t>
            </a:r>
            <a:r>
              <a:rPr lang="en-US" altLang="zh-HK" sz="2800" baseline="-25000" dirty="0"/>
              <a:t>y</a:t>
            </a:r>
            <a:r>
              <a:rPr lang="en-US" altLang="zh-HK" sz="2800" dirty="0"/>
              <a:t> × </a:t>
            </a:r>
            <a:r>
              <a:rPr lang="en-US" altLang="zh-HK" sz="2800" dirty="0" smtClean="0"/>
              <a:t>b</a:t>
            </a:r>
            <a:r>
              <a:rPr lang="en-US" altLang="zh-HK" sz="2800" baseline="-25000" dirty="0" smtClean="0"/>
              <a:t>y </a:t>
            </a:r>
            <a:r>
              <a:rPr lang="en-US" altLang="zh-HK" sz="2800" dirty="0" smtClean="0"/>
              <a:t>= </a:t>
            </a:r>
            <a:r>
              <a:rPr lang="en-US" altLang="zh-HK" sz="2800" dirty="0"/>
              <a:t>|a</a:t>
            </a:r>
            <a:r>
              <a:rPr lang="en-US" altLang="zh-HK" sz="2800" dirty="0" smtClean="0"/>
              <a:t>||</a:t>
            </a:r>
            <a:r>
              <a:rPr lang="en-US" altLang="zh-HK" sz="2800" dirty="0" err="1" smtClean="0"/>
              <a:t>b|cos</a:t>
            </a:r>
            <a:r>
              <a:rPr lang="en-US" altLang="zh-HK" sz="2800" dirty="0" smtClean="0"/>
              <a:t>(</a:t>
            </a:r>
            <a:r>
              <a:rPr lang="el-GR" altLang="zh-HK" sz="2800" dirty="0"/>
              <a:t>θ)</a:t>
            </a:r>
            <a:endParaRPr lang="zh-HK" altLang="en-US" sz="2800" dirty="0"/>
          </a:p>
        </p:txBody>
      </p:sp>
      <p:pic>
        <p:nvPicPr>
          <p:cNvPr id="6146" name="Picture 2" descr="dot product magnitudes and a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90" y="2698229"/>
            <a:ext cx="2718568" cy="230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t product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635" y="2698228"/>
            <a:ext cx="2531534" cy="230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15167" y="5387517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4"/>
              </a:rPr>
              <a:t>https://</a:t>
            </a:r>
            <a:r>
              <a:rPr lang="en-US" altLang="zh-HK" sz="2400" dirty="0" smtClean="0">
                <a:hlinkClick r:id="rId4"/>
              </a:rPr>
              <a:t>www.mathsisfun.com/algebra/vectors-dot-product.html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28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Word Embedding (2): Continuous Bag of Words and Skip-gram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https://mubaris.com/2017/12/14/word2vec</a:t>
            </a:r>
            <a:r>
              <a:rPr lang="en-US" altLang="zh-HK" sz="2400" dirty="0" smtClean="0">
                <a:hlinkClick r:id="rId2"/>
              </a:rPr>
              <a:t>/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807965"/>
            <a:ext cx="61341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NMT(3): Activation functions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5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254" y="375001"/>
            <a:ext cx="8520600" cy="831300"/>
          </a:xfrm>
        </p:spPr>
        <p:txBody>
          <a:bodyPr/>
          <a:lstStyle/>
          <a:p>
            <a:r>
              <a:rPr lang="en-US" altLang="zh-HK" sz="2800" dirty="0" smtClean="0">
                <a:latin typeface="+mn-lt"/>
              </a:rPr>
              <a:t>Activation functions</a:t>
            </a:r>
            <a:endParaRPr lang="zh-HK" altLang="en-US" sz="2800" dirty="0"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91" y="1042527"/>
            <a:ext cx="6545526" cy="50989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254" y="6141492"/>
            <a:ext cx="8313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600" dirty="0" smtClean="0"/>
              <a:t>For more information, visit</a:t>
            </a:r>
          </a:p>
          <a:p>
            <a:r>
              <a:rPr lang="en-US" altLang="zh-HK" sz="1600" dirty="0">
                <a:hlinkClick r:id="rId3"/>
              </a:rPr>
              <a:t>https://</a:t>
            </a:r>
            <a:r>
              <a:rPr lang="en-US" altLang="zh-HK" sz="1600" dirty="0" smtClean="0">
                <a:hlinkClick r:id="rId3"/>
              </a:rPr>
              <a:t>towardsdatascience.com/activation-functions-neural-networks-1cbd9f8d91d6</a:t>
            </a:r>
            <a:r>
              <a:rPr lang="en-US" altLang="zh-HK" sz="1600" dirty="0" smtClean="0"/>
              <a:t> 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05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254" y="375001"/>
            <a:ext cx="8520600" cy="831300"/>
          </a:xfrm>
        </p:spPr>
        <p:txBody>
          <a:bodyPr/>
          <a:lstStyle/>
          <a:p>
            <a:r>
              <a:rPr lang="en-US" altLang="zh-HK" sz="2800" dirty="0" smtClean="0">
                <a:latin typeface="+mn-lt"/>
              </a:rPr>
              <a:t>Softmax for Multi-class Classification (1)</a:t>
            </a:r>
            <a:endParaRPr lang="zh-HK" altLang="en-US" sz="2800" dirty="0"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253" y="5551290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https://www.depends-on-the-definition.com/guide-to-multi-label-classification-with-neural-networks</a:t>
            </a:r>
            <a:r>
              <a:rPr lang="en-US" altLang="zh-HK" sz="2400" dirty="0" smtClean="0">
                <a:hlinkClick r:id="rId2"/>
              </a:rPr>
              <a:t>/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07252" y="1097311"/>
            <a:ext cx="831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000" dirty="0"/>
              <a:t>The </a:t>
            </a:r>
            <a:r>
              <a:rPr lang="en-US" altLang="zh-HK" sz="2000" dirty="0" err="1"/>
              <a:t>softmax</a:t>
            </a:r>
            <a:r>
              <a:rPr lang="en-US" altLang="zh-HK" sz="2000" dirty="0"/>
              <a:t> function is a generalization of the logistic function that “squashes” a K-dimensional </a:t>
            </a:r>
            <a:r>
              <a:rPr lang="en-US" altLang="zh-HK" sz="2000" dirty="0" smtClean="0"/>
              <a:t>vector </a:t>
            </a:r>
            <a:r>
              <a:rPr lang="en-US" altLang="zh-HK" sz="2000" b="1" dirty="0" smtClean="0"/>
              <a:t>z</a:t>
            </a:r>
            <a:r>
              <a:rPr lang="en-US" altLang="zh-HK" sz="2000" dirty="0" smtClean="0"/>
              <a:t> of </a:t>
            </a:r>
            <a:r>
              <a:rPr lang="en-US" altLang="zh-HK" sz="2000" dirty="0"/>
              <a:t>arbitrary real values to a K-dimensional </a:t>
            </a:r>
            <a:r>
              <a:rPr lang="en-US" altLang="zh-HK" sz="2000" dirty="0" smtClean="0"/>
              <a:t>vector of </a:t>
            </a:r>
            <a:r>
              <a:rPr lang="en-US" altLang="zh-HK" sz="2000" dirty="0"/>
              <a:t>real values in the range [0, 1] that add up to 1.</a:t>
            </a:r>
            <a:endParaRPr lang="zh-HK" altLang="en-US" sz="2000" dirty="0"/>
          </a:p>
        </p:txBody>
      </p:sp>
      <p:pic>
        <p:nvPicPr>
          <p:cNvPr id="7177" name="Picture 9" descr="Sigmoid for mutli-label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2" y="2469157"/>
            <a:ext cx="8423201" cy="17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482676" y="4314421"/>
            <a:ext cx="2272352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dirty="0"/>
              <a:t>[0.031062774127550943,</a:t>
            </a:r>
          </a:p>
          <a:p>
            <a:r>
              <a:rPr lang="en-US" altLang="zh-HK" dirty="0"/>
              <a:t> 0.0844373744524495,</a:t>
            </a:r>
          </a:p>
          <a:p>
            <a:r>
              <a:rPr lang="en-US" altLang="zh-HK" dirty="0"/>
              <a:t> 0.22952458061688552,</a:t>
            </a:r>
          </a:p>
          <a:p>
            <a:r>
              <a:rPr lang="en-US" altLang="zh-HK" dirty="0"/>
              <a:t> 0.623912496675563,</a:t>
            </a:r>
          </a:p>
          <a:p>
            <a:r>
              <a:rPr lang="en-US" altLang="zh-HK" dirty="0"/>
              <a:t> 0.031062774127550943]</a:t>
            </a:r>
            <a:endParaRPr lang="zh-HK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399100" y="4326173"/>
            <a:ext cx="582211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HK" dirty="0"/>
              <a:t>[1.0, </a:t>
            </a:r>
            <a:endParaRPr lang="en-US" altLang="zh-HK" dirty="0" smtClean="0"/>
          </a:p>
          <a:p>
            <a:r>
              <a:rPr lang="en-US" altLang="zh-HK" dirty="0" smtClean="0"/>
              <a:t> 2.0</a:t>
            </a:r>
            <a:r>
              <a:rPr lang="en-US" altLang="zh-HK" dirty="0"/>
              <a:t>, </a:t>
            </a:r>
            <a:endParaRPr lang="en-US" altLang="zh-HK" dirty="0" smtClean="0"/>
          </a:p>
          <a:p>
            <a:r>
              <a:rPr lang="en-US" altLang="zh-HK" dirty="0"/>
              <a:t> </a:t>
            </a:r>
            <a:r>
              <a:rPr lang="en-US" altLang="zh-HK" dirty="0" smtClean="0"/>
              <a:t>3.0</a:t>
            </a:r>
            <a:r>
              <a:rPr lang="en-US" altLang="zh-HK" dirty="0"/>
              <a:t>, </a:t>
            </a:r>
            <a:endParaRPr lang="en-US" altLang="zh-HK" dirty="0" smtClean="0"/>
          </a:p>
          <a:p>
            <a:r>
              <a:rPr lang="en-US" altLang="zh-HK" dirty="0" smtClean="0"/>
              <a:t> 4.0</a:t>
            </a:r>
            <a:r>
              <a:rPr lang="en-US" altLang="zh-HK" dirty="0"/>
              <a:t>, </a:t>
            </a:r>
            <a:endParaRPr lang="en-US" altLang="zh-HK" dirty="0" smtClean="0"/>
          </a:p>
          <a:p>
            <a:r>
              <a:rPr lang="en-US" altLang="zh-HK" dirty="0"/>
              <a:t> </a:t>
            </a:r>
            <a:r>
              <a:rPr lang="en-US" altLang="zh-HK" dirty="0" smtClean="0"/>
              <a:t>1.0</a:t>
            </a:r>
            <a:r>
              <a:rPr lang="en-US" altLang="zh-HK" dirty="0"/>
              <a:t>]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706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More about SMT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2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254" y="375001"/>
            <a:ext cx="8520600" cy="831300"/>
          </a:xfrm>
        </p:spPr>
        <p:txBody>
          <a:bodyPr/>
          <a:lstStyle/>
          <a:p>
            <a:r>
              <a:rPr lang="en-US" altLang="zh-HK" sz="2800" dirty="0" smtClean="0">
                <a:latin typeface="+mn-lt"/>
              </a:rPr>
              <a:t>Softmax for Multi-class Classification (2)</a:t>
            </a:r>
            <a:endParaRPr lang="zh-HK" altLang="en-US" sz="28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4" y="1206301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/>
              <a:t>Softmax function takes an N-dimensional vector of real numbers and transforms it into a vector of real number in range (0,1) which add </a:t>
            </a:r>
            <a:r>
              <a:rPr lang="en-US" altLang="zh-HK" sz="2400" dirty="0" smtClean="0"/>
              <a:t>up to </a:t>
            </a:r>
            <a:r>
              <a:rPr lang="en-US" altLang="zh-HK" sz="2400" dirty="0"/>
              <a:t>1. </a:t>
            </a:r>
            <a:endParaRPr lang="zh-HK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94" y="2584051"/>
            <a:ext cx="3116113" cy="27898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zh-HK" altLang="en-US" sz="2400" dirty="0" smtClean="0">
                <a:hlinkClick r:id="rId3"/>
              </a:rPr>
              <a:t>https</a:t>
            </a:r>
            <a:r>
              <a:rPr lang="zh-HK" altLang="en-US" sz="2400" dirty="0">
                <a:hlinkClick r:id="rId3"/>
              </a:rPr>
              <a:t>://deepnotes.io/softmax-crossentrop</a:t>
            </a:r>
            <a:r>
              <a:rPr lang="zh-HK" altLang="en-US" sz="2400" dirty="0" smtClean="0">
                <a:hlinkClick r:id="rId3"/>
              </a:rPr>
              <a:t>y</a:t>
            </a:r>
            <a:r>
              <a:rPr lang="zh-HK" altLang="en-US" sz="2400" dirty="0" smtClean="0"/>
              <a:t> 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14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NMT(4): Training and Backpropagation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19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Training and Backpropagation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</a:t>
            </a:r>
            <a:r>
              <a:rPr lang="en-US" altLang="zh-HK" sz="2400" dirty="0"/>
              <a:t>, visit </a:t>
            </a:r>
            <a:r>
              <a:rPr lang="en-US" altLang="zh-HK" sz="2400" dirty="0">
                <a:hlinkClick r:id="rId2"/>
              </a:rPr>
              <a:t>https://www.jeremyjordan.me/neural-networks-training</a:t>
            </a:r>
            <a:r>
              <a:rPr lang="en-US" altLang="zh-HK" sz="2400" dirty="0" smtClean="0">
                <a:hlinkClick r:id="rId2"/>
              </a:rPr>
              <a:t>/</a:t>
            </a:r>
            <a:r>
              <a:rPr lang="en-US" altLang="zh-HK" sz="2400" dirty="0"/>
              <a:t> </a:t>
            </a:r>
            <a:endParaRPr lang="en-US" altLang="zh-HK" sz="24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2" y="3438227"/>
            <a:ext cx="8425048" cy="21264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40" y="1381094"/>
            <a:ext cx="8422850" cy="21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NMT(5): RNN and LSTM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Standard RNN VS Long Short-term Memory</a:t>
            </a:r>
            <a:endParaRPr lang="zh-HK" altLang="en-US" dirty="0">
              <a:latin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04" y="1424667"/>
            <a:ext cx="5449792" cy="20155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74" y="3535772"/>
            <a:ext cx="5572621" cy="20791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167" y="5614878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/>
              <a:t>http://colah.github.io/posts/2015-08-Understanding-LSTMs/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7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NMT(6): Types of NMT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Attention Mechanism</a:t>
            </a:r>
            <a:endParaRPr dirty="0">
              <a:latin typeface="+mn-lt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  <a:latin typeface="+mn-lt"/>
              </a:rPr>
              <a:t>Given</a:t>
            </a:r>
            <a:r>
              <a:rPr lang="en" b="1" dirty="0" smtClean="0">
                <a:solidFill>
                  <a:schemeClr val="dk1"/>
                </a:solidFill>
                <a:latin typeface="+mn-lt"/>
              </a:rPr>
              <a:t> [I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] </a:t>
            </a:r>
            <a:r>
              <a:rPr lang="en" dirty="0">
                <a:latin typeface="+mn-lt"/>
              </a:rPr>
              <a:t> / [go] / [to] / [school] / [by] / [bus] / </a:t>
            </a:r>
            <a:r>
              <a:rPr lang="en" dirty="0" smtClean="0">
                <a:latin typeface="+mn-lt"/>
              </a:rPr>
              <a:t>[.], what </a:t>
            </a:r>
            <a:r>
              <a:rPr lang="en-US" dirty="0" smtClean="0">
                <a:latin typeface="+mn-lt"/>
              </a:rPr>
              <a:t>is the next word?</a:t>
            </a:r>
            <a:r>
              <a:rPr lang="en-US" dirty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+mn-lt"/>
              </a:rPr>
              <a:t>我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[I] / [go] / [to] / [school]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[by] </a:t>
            </a:r>
            <a:r>
              <a:rPr lang="en" dirty="0">
                <a:latin typeface="+mn-lt"/>
              </a:rPr>
              <a:t>/ [bus] / [.]  / [我] ⇒ ? 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+mn-lt"/>
              </a:rPr>
              <a:t>乘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[I] / [go] / [to] / [school] / [by]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[bus]</a:t>
            </a:r>
            <a:r>
              <a:rPr lang="en" dirty="0">
                <a:latin typeface="+mn-lt"/>
              </a:rPr>
              <a:t> / [.]  / [我] / [乘] ⇒ ?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+mn-lt"/>
              </a:rPr>
              <a:t>公車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[I]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[go]</a:t>
            </a:r>
            <a:r>
              <a:rPr lang="en" dirty="0">
                <a:latin typeface="+mn-lt"/>
              </a:rPr>
              <a:t>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[to]</a:t>
            </a:r>
            <a:r>
              <a:rPr lang="en" dirty="0">
                <a:latin typeface="+mn-lt"/>
              </a:rPr>
              <a:t> / [school] / [by] / [bus] / [.]  / [我] / [乘] / [公車] ⇒ ?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+mn-lt"/>
              </a:rPr>
              <a:t>去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[I] / [go] / [to]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[school]</a:t>
            </a:r>
            <a:r>
              <a:rPr lang="en" dirty="0">
                <a:latin typeface="+mn-lt"/>
              </a:rPr>
              <a:t> / [by] / [bus] / [.]  / [我] / [乘] / [公車] / [去] ⇒ ?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+mn-lt"/>
              </a:rPr>
              <a:t>學校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[I] / [go] / [to] / [school] / [by] / [bus] / </a:t>
            </a:r>
            <a:r>
              <a:rPr lang="en" b="1" dirty="0">
                <a:solidFill>
                  <a:schemeClr val="dk1"/>
                </a:solidFill>
                <a:latin typeface="+mn-lt"/>
              </a:rPr>
              <a:t>[.]</a:t>
            </a:r>
            <a:r>
              <a:rPr lang="en" dirty="0">
                <a:latin typeface="+mn-lt"/>
              </a:rPr>
              <a:t>  / [我] / [乘] / [公車] / [去] / [學校] / ⇒ ?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。</a:t>
            </a: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Translation: </a:t>
            </a:r>
            <a:r>
              <a:rPr lang="en" dirty="0">
                <a:solidFill>
                  <a:schemeClr val="accent5"/>
                </a:solidFill>
                <a:latin typeface="+mn-lt"/>
              </a:rPr>
              <a:t>我乘公車去學校。</a:t>
            </a:r>
            <a:endParaRPr dirty="0">
              <a:solidFill>
                <a:schemeClr val="accent5"/>
              </a:solidFill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11700" y="6026725"/>
            <a:ext cx="56502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+mn-lt"/>
                <a:ea typeface="Source Sans Pro"/>
                <a:cs typeface="Source Sans Pro"/>
                <a:sym typeface="Source Sans Pro"/>
              </a:rPr>
              <a:t>Note: [ ] refers to internal representation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4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RNN Encoder-decoder with Attention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</a:t>
            </a:r>
            <a:r>
              <a:rPr lang="en-US" altLang="zh-HK" sz="2400" dirty="0" smtClean="0">
                <a:hlinkClick r:id="rId2"/>
              </a:rPr>
              <a:t>ai.googleblog.com/2016/09/a-neural-network-for-machine.html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3074" name="Picture 2" descr="https://3.bp.blogspot.com/-3Pbj_dvt0Vo/V-qe-Nl6P5I/AAAAAAAABQc/z0_6WtVWtvARtMk0i9_AtLeyyGyV6AI4wCLcB/s640/nmt-model-fa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85" y="1949051"/>
            <a:ext cx="6096000" cy="310515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9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RNN Encoder-decoder with Attention</a:t>
            </a:r>
            <a:endParaRPr lang="zh-HK" altLang="en-US" dirty="0">
              <a:latin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419225"/>
            <a:ext cx="7905750" cy="40195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3"/>
              </a:rPr>
              <a:t>https://</a:t>
            </a:r>
            <a:r>
              <a:rPr lang="en-US" altLang="zh-HK" sz="2400" dirty="0" smtClean="0">
                <a:hlinkClick r:id="rId3"/>
              </a:rPr>
              <a:t>arxiv.org/pdf/1609.08144.pdf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35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Convolutional NMT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https://code.facebook.com/posts/1978007565818999/a-novel-approach-to-neural-machine-translation</a:t>
            </a:r>
            <a:r>
              <a:rPr lang="en-US" altLang="zh-HK" sz="2400" dirty="0" smtClean="0">
                <a:hlinkClick r:id="rId2"/>
              </a:rPr>
              <a:t>/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2050" name="Picture 2" descr="https://scontent.ftpe8-3.fna.fbcdn.net/v/t39.2365-6/18158912_821511514668337_8758096610476425216_n.gif?_nc_cat=0&amp;oh=4d3792fe5311f090ce4e967d151ed233&amp;oe=5B889A2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3466"/>
            <a:ext cx="6096000" cy="36290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Statistical Machine Translation</a:t>
            </a:r>
            <a:endParaRPr lang="zh-HK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39649" y="1878860"/>
                <a:ext cx="4110421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600" i="1" smtClean="0"/>
                        <m:t>P</m:t>
                      </m:r>
                      <m:r>
                        <m:rPr>
                          <m:nor/>
                        </m:rPr>
                        <a:rPr lang="en-US" altLang="zh-TW" sz="3600" i="0" smtClean="0"/>
                        <m:t>(</m:t>
                      </m:r>
                      <m:r>
                        <m:rPr>
                          <m:nor/>
                        </m:rPr>
                        <a:rPr lang="en-US" altLang="zh-TW" sz="3600" b="0" i="1" smtClean="0"/>
                        <m:t>T</m:t>
                      </m:r>
                      <m:r>
                        <m:rPr>
                          <m:nor/>
                        </m:rPr>
                        <a:rPr lang="en-US" altLang="zh-TW" sz="3600" i="0" smtClean="0"/>
                        <m:t>|</m:t>
                      </m:r>
                      <m:r>
                        <m:rPr>
                          <m:nor/>
                        </m:rPr>
                        <a:rPr lang="en-US" altLang="zh-TW" sz="3600" b="0" i="1" smtClean="0"/>
                        <m:t>S</m:t>
                      </m:r>
                      <m:r>
                        <m:rPr>
                          <m:nor/>
                        </m:rPr>
                        <a:rPr lang="en-US" altLang="zh-TW" sz="3600" i="0" smtClean="0"/>
                        <m:t>) = 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3600" i="1"/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TW" sz="3600" i="0"/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3600" b="0" i="1" smtClean="0"/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sz="3600" i="0"/>
                            <m:t>|</m:t>
                          </m:r>
                          <m:r>
                            <m:rPr>
                              <m:nor/>
                            </m:rPr>
                            <a:rPr lang="en-US" altLang="zh-TW" sz="36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TW" sz="3600" i="0"/>
                            <m:t>)×</m:t>
                          </m:r>
                          <m:r>
                            <m:rPr>
                              <m:nor/>
                            </m:rPr>
                            <a:rPr lang="en-US" altLang="zh-TW" sz="3600" i="1"/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TW" sz="3600" i="0"/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3600" b="0" i="1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TW" sz="3600" i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3600" b="0" i="1" smtClean="0"/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TW" sz="3600" b="0" i="0" smtClean="0"/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3600" b="0" i="1" smtClean="0"/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TW" sz="3600" b="0" i="0" smtClean="0"/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3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49" y="1878860"/>
                <a:ext cx="4110421" cy="1219180"/>
              </a:xfrm>
              <a:prstGeom prst="rect">
                <a:avLst/>
              </a:prstGeom>
              <a:blipFill rotWithShape="0">
                <a:blip r:embed="rId2"/>
                <a:stretch>
                  <a:fillRect r="-875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9649" y="3381037"/>
                <a:ext cx="5190419" cy="936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3600" i="1" dirty="0" smtClean="0"/>
                  <a:t>T</a:t>
                </a:r>
                <a:r>
                  <a:rPr lang="en-US" altLang="zh-TW" sz="3600" dirty="0" smtClean="0"/>
                  <a:t>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600" i="0" smtClean="0"/>
                      <m:t>=</m:t>
                    </m:r>
                    <m:r>
                      <m:rPr>
                        <m:nor/>
                      </m:rPr>
                      <a:rPr lang="en-US" altLang="zh-TW" sz="3600" b="0" i="0" smtClean="0"/>
                      <m:t> </m:t>
                    </m:r>
                    <m:func>
                      <m:funcPr>
                        <m:ctrlPr>
                          <a:rPr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36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TW" sz="3600" i="0"/>
                              <m:t>arg</m:t>
                            </m:r>
                            <m:r>
                              <m:rPr>
                                <m:nor/>
                              </m:rPr>
                              <a:rPr lang="en-US" altLang="zh-TW" sz="3600" i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3600" i="0"/>
                              <m:t>max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TW" sz="3600" i="1"/>
                              <m:t>T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3600" b="0" i="1" smtClean="0"/>
                          <m:t>P</m:t>
                        </m:r>
                        <m:r>
                          <m:rPr>
                            <m:nor/>
                          </m:rPr>
                          <a:rPr lang="en-US" altLang="zh-TW" sz="3600" b="0" i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zh-TW" sz="3600" b="0" i="1" smtClean="0"/>
                          <m:t>T</m:t>
                        </m:r>
                        <m:r>
                          <m:rPr>
                            <m:nor/>
                          </m:rPr>
                          <a:rPr lang="en-US" altLang="zh-TW" sz="3600" b="0" i="0" smtClean="0"/>
                          <m:t>|</m:t>
                        </m:r>
                        <m:r>
                          <m:rPr>
                            <m:nor/>
                          </m:rPr>
                          <a:rPr lang="en-US" altLang="zh-TW" sz="3600" b="0" i="1" smtClean="0"/>
                          <m:t>S</m:t>
                        </m:r>
                        <m:r>
                          <m:rPr>
                            <m:nor/>
                          </m:rPr>
                          <a:rPr lang="en-US" altLang="zh-TW" sz="3600" b="0" i="0" smtClean="0"/>
                          <m:t>)</m:t>
                        </m:r>
                      </m:e>
                    </m:func>
                  </m:oMath>
                </a14:m>
                <a:endParaRPr lang="en-US" altLang="zh-TW" sz="3600" i="0" dirty="0" smtClean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49" y="3381037"/>
                <a:ext cx="5190419" cy="936282"/>
              </a:xfrm>
              <a:prstGeom prst="rect">
                <a:avLst/>
              </a:prstGeom>
              <a:blipFill rotWithShape="0">
                <a:blip r:embed="rId3"/>
                <a:stretch>
                  <a:fillRect l="-3643" t="-11111" b="-130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 flipV="1">
            <a:off x="889000" y="3235305"/>
            <a:ext cx="7477760" cy="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圖說文字 5"/>
          <p:cNvSpPr/>
          <p:nvPr/>
        </p:nvSpPr>
        <p:spPr>
          <a:xfrm>
            <a:off x="4140200" y="5389169"/>
            <a:ext cx="1794934" cy="766832"/>
          </a:xfrm>
          <a:prstGeom prst="wedgeRectCallout">
            <a:avLst>
              <a:gd name="adj1" fmla="val 31764"/>
              <a:gd name="adj2" fmla="val -9317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Translation </a:t>
            </a:r>
            <a:r>
              <a:rPr lang="en-US" altLang="zh-CN" dirty="0" smtClean="0"/>
              <a:t>Model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6299201" y="5389169"/>
            <a:ext cx="1794934" cy="766832"/>
          </a:xfrm>
          <a:prstGeom prst="wedgeRectCallout">
            <a:avLst>
              <a:gd name="adj1" fmla="val 2047"/>
              <a:gd name="adj2" fmla="val -942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Language </a:t>
            </a:r>
          </a:p>
          <a:p>
            <a:pPr algn="ctr"/>
            <a:r>
              <a:rPr lang="en-US" altLang="zh-CN" dirty="0" smtClean="0"/>
              <a:t>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57323" y="4317319"/>
                <a:ext cx="5643209" cy="936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3600" dirty="0">
                    <a:solidFill>
                      <a:prstClr val="black"/>
                    </a:solidFill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US" altLang="zh-TW" sz="360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3600">
                                <a:solidFill>
                                  <a:prstClr val="black"/>
                                </a:solidFill>
                              </a:rPr>
                              <m:t>arg</m:t>
                            </m:r>
                            <m:r>
                              <m:rPr>
                                <m:nor/>
                              </m:rPr>
                              <a:rPr lang="en-US" altLang="zh-TW" sz="360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3600">
                                <a:solidFill>
                                  <a:prstClr val="black"/>
                                </a:solidFill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TW" sz="3600" i="1">
                                <a:solidFill>
                                  <a:prstClr val="black"/>
                                </a:solidFill>
                              </a:rPr>
                              <m:t>T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3600" i="1">
                            <a:solidFill>
                              <a:prstClr val="black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prstClr val="black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3600" i="1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prstClr val="black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TW" sz="3600" i="1">
                            <a:solidFill>
                              <a:prstClr val="black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prstClr val="black"/>
                            </a:solidFill>
                          </a:rPr>
                          <m:t>) × </m:t>
                        </m:r>
                        <m:r>
                          <m:rPr>
                            <m:nor/>
                          </m:rPr>
                          <a:rPr lang="en-US" altLang="zh-TW" sz="3600" i="1">
                            <a:solidFill>
                              <a:prstClr val="black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prstClr val="black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3600" i="1">
                            <a:solidFill>
                              <a:prstClr val="black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TW" sz="3600">
                            <a:solidFill>
                              <a:prstClr val="black"/>
                            </a:solidFill>
                          </a:rPr>
                          <m:t>)</m:t>
                        </m:r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23" y="4317319"/>
                <a:ext cx="5643209" cy="936282"/>
              </a:xfrm>
              <a:prstGeom prst="rect">
                <a:avLst/>
              </a:prstGeom>
              <a:blipFill rotWithShape="0">
                <a:blip r:embed="rId4"/>
                <a:stretch>
                  <a:fillRect l="-1081" t="-10390" b="-64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9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Convolutional NMT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/>
              <a:t>https://arxiv.org/pdf/1611.02344.pdf</a:t>
            </a:r>
            <a:endParaRPr lang="zh-HK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0" y="1601190"/>
            <a:ext cx="7964890" cy="37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Self-attentional Transformer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>
                <a:hlinkClick r:id="rId2"/>
              </a:rPr>
              <a:t>https://</a:t>
            </a:r>
            <a:r>
              <a:rPr lang="en-US" altLang="zh-HK" sz="2400" dirty="0" smtClean="0">
                <a:hlinkClick r:id="rId2"/>
              </a:rPr>
              <a:t>ai.googleblog.com/2017/08/transformer-novel-neural-network.html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1026" name="Picture 2" descr="https://3.bp.blogspot.com/-aZ3zvPiCoXM/WaiKQO7KRnI/AAAAAAAAB_8/7a1CYjp40nUg4lKpW7covGZJQAySxlg8QCLcBGAs/s640/transform20fp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63" y="1224862"/>
            <a:ext cx="4892073" cy="432642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>
                <a:latin typeface="+mn-lt"/>
              </a:rPr>
              <a:t>Self-attentional Transformer</a:t>
            </a:r>
            <a:endParaRPr lang="zh-HK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253" y="5551290"/>
            <a:ext cx="831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400" dirty="0" smtClean="0"/>
              <a:t>For more information, visit</a:t>
            </a:r>
          </a:p>
          <a:p>
            <a:r>
              <a:rPr lang="en-US" altLang="zh-HK" sz="2400" dirty="0" smtClean="0">
                <a:hlinkClick r:id="rId2"/>
              </a:rPr>
              <a:t>https://arxiv.org/pdf/1706.03762.pdf</a:t>
            </a:r>
            <a:r>
              <a:rPr lang="en-US" altLang="zh-HK" sz="2400" dirty="0" smtClean="0"/>
              <a:t> </a:t>
            </a:r>
            <a:endParaRPr lang="zh-HK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610" y="1251613"/>
            <a:ext cx="30289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85875" y="2286000"/>
            <a:ext cx="81837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n-lt"/>
              </a:rPr>
              <a:t>SMT(1): Language Model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Language Model</a:t>
            </a:r>
            <a:endParaRPr lang="zh-TW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5399" y="2856637"/>
            <a:ext cx="2988733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cs typeface="Consolas" pitchFamily="49" charset="0"/>
              </a:rPr>
              <a:t>Do you prefer fish ? </a:t>
            </a:r>
            <a:endParaRPr lang="en-US" altLang="zh-TW" dirty="0" smtClean="0">
              <a:cs typeface="Consolas" pitchFamily="49" charset="0"/>
            </a:endParaRPr>
          </a:p>
          <a:p>
            <a:r>
              <a:rPr lang="en-US" altLang="zh-TW" dirty="0" smtClean="0">
                <a:cs typeface="Consolas" pitchFamily="49" charset="0"/>
              </a:rPr>
              <a:t>Elephants </a:t>
            </a:r>
            <a:r>
              <a:rPr lang="en-US" altLang="zh-TW" dirty="0">
                <a:cs typeface="Consolas" pitchFamily="49" charset="0"/>
              </a:rPr>
              <a:t>love her . </a:t>
            </a:r>
            <a:endParaRPr lang="en-US" altLang="zh-TW" dirty="0" smtClean="0">
              <a:cs typeface="Consolas" pitchFamily="49" charset="0"/>
            </a:endParaRPr>
          </a:p>
          <a:p>
            <a:r>
              <a:rPr lang="en-US" altLang="zh-TW" dirty="0" smtClean="0">
                <a:cs typeface="Consolas" pitchFamily="49" charset="0"/>
              </a:rPr>
              <a:t>Give </a:t>
            </a:r>
            <a:r>
              <a:rPr lang="en-US" altLang="zh-TW" dirty="0">
                <a:cs typeface="Consolas" pitchFamily="49" charset="0"/>
              </a:rPr>
              <a:t>me fish </a:t>
            </a:r>
            <a:r>
              <a:rPr lang="en-US" altLang="zh-TW" dirty="0" smtClean="0">
                <a:cs typeface="Consolas" pitchFamily="49" charset="0"/>
              </a:rPr>
              <a:t>.</a:t>
            </a:r>
            <a:endParaRPr lang="en-US" altLang="zh-TW" dirty="0">
              <a:cs typeface="Consolas" pitchFamily="49" charset="0"/>
            </a:endParaRPr>
          </a:p>
          <a:p>
            <a:r>
              <a:rPr lang="en-US" altLang="zh-TW" dirty="0" smtClean="0">
                <a:cs typeface="Consolas" pitchFamily="49" charset="0"/>
              </a:rPr>
              <a:t>Dogs </a:t>
            </a:r>
            <a:r>
              <a:rPr lang="en-US" altLang="zh-TW" dirty="0">
                <a:cs typeface="Consolas" pitchFamily="49" charset="0"/>
              </a:rPr>
              <a:t>love swimming </a:t>
            </a:r>
            <a:r>
              <a:rPr lang="en-US" altLang="zh-TW" dirty="0" smtClean="0">
                <a:cs typeface="Consolas" pitchFamily="49" charset="0"/>
              </a:rPr>
              <a:t>.</a:t>
            </a:r>
          </a:p>
          <a:p>
            <a:r>
              <a:rPr lang="en-US" altLang="zh-TW" dirty="0" smtClean="0">
                <a:cs typeface="Consolas" pitchFamily="49" charset="0"/>
              </a:rPr>
              <a:t>We </a:t>
            </a:r>
            <a:r>
              <a:rPr lang="en-US" altLang="zh-TW" dirty="0">
                <a:cs typeface="Consolas" pitchFamily="49" charset="0"/>
              </a:rPr>
              <a:t>love dogs .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50922" y="4580213"/>
            <a:ext cx="3477686" cy="9228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Monolingual Corpus in the Target Language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30093" y="3133636"/>
                <a:ext cx="172354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  <a:latin typeface="+mn-lt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  <a:latin typeface="+mn-lt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5400" i="1">
                          <a:solidFill>
                            <a:prstClr val="black"/>
                          </a:solidFill>
                          <a:latin typeface="+mn-lt"/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zh-TW" sz="5400">
                          <a:solidFill>
                            <a:prstClr val="black"/>
                          </a:solidFill>
                          <a:latin typeface="+mn-lt"/>
                        </a:rPr>
                        <m:t>)</m:t>
                      </m:r>
                    </m:oMath>
                  </m:oMathPara>
                </a14:m>
                <a:endParaRPr lang="en-US" altLang="zh-TW" sz="54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93" y="3133636"/>
                <a:ext cx="1723549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4826000" y="3242734"/>
            <a:ext cx="914400" cy="889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+mn-lt"/>
              </a:rPr>
              <a:t>P</a:t>
            </a:r>
            <a:r>
              <a:rPr lang="en-US" altLang="zh-TW" dirty="0" smtClean="0">
                <a:latin typeface="+mn-lt"/>
              </a:rPr>
              <a:t>(</a:t>
            </a:r>
            <a:r>
              <a:rPr lang="en-US" altLang="zh-TW" i="1" dirty="0" smtClean="0">
                <a:latin typeface="+mn-lt"/>
              </a:rPr>
              <a:t>T</a:t>
            </a:r>
            <a:r>
              <a:rPr lang="en-US" altLang="zh-TW" dirty="0" smtClean="0">
                <a:latin typeface="+mn-lt"/>
              </a:rPr>
              <a:t>)</a:t>
            </a:r>
            <a:endParaRPr lang="zh-TW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buClr>
                    <a:srgbClr val="4A66AC"/>
                  </a:buClr>
                </a:pPr>
                <a:r>
                  <a:rPr lang="en-US" altLang="zh-TW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zh-TW" sz="2800" i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TW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8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zh-TW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8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TW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TW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>
                  <a:buClr>
                    <a:srgbClr val="4A66AC"/>
                  </a:buClr>
                </a:pPr>
                <a:r>
                  <a:rPr lang="en-US" altLang="zh-TW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TW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8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</m:t>
                    </m:r>
                    <m:d>
                      <m:dPr>
                        <m:ctrlPr>
                          <a:rPr lang="zh-TW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sz="2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8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zh-TW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TW" sz="28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=2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TW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  <m:d>
                          <m:dPr>
                            <m:ctrlPr>
                              <a:rPr lang="zh-TW" altLang="zh-TW" sz="28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TW" sz="28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TW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8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TW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8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TW" sz="28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zh-TW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28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28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TW" altLang="en-US" sz="4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35" t="-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Custom 1 1">
      <a:dk1>
        <a:srgbClr val="008E00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008E00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1956</Words>
  <Application>Microsoft Macintosh PowerPoint</Application>
  <PresentationFormat>On-screen Show (4:3)</PresentationFormat>
  <Paragraphs>297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Cambria Math</vt:lpstr>
      <vt:lpstr>Consolas</vt:lpstr>
      <vt:lpstr>Raleway</vt:lpstr>
      <vt:lpstr>SimSun</vt:lpstr>
      <vt:lpstr>Source Sans Pro</vt:lpstr>
      <vt:lpstr>Times New Roman</vt:lpstr>
      <vt:lpstr>Wingdings</vt:lpstr>
      <vt:lpstr>宋体</vt:lpstr>
      <vt:lpstr>新細明體</vt:lpstr>
      <vt:lpstr>Arial</vt:lpstr>
      <vt:lpstr>Plum</vt:lpstr>
      <vt:lpstr>More about Machine Translation</vt:lpstr>
      <vt:lpstr>MT Evaluation</vt:lpstr>
      <vt:lpstr>Automatic Evaluation</vt:lpstr>
      <vt:lpstr>More about BLEU</vt:lpstr>
      <vt:lpstr>More about SMT</vt:lpstr>
      <vt:lpstr>Statistical Machine Translation</vt:lpstr>
      <vt:lpstr>SMT(1): Language Model</vt:lpstr>
      <vt:lpstr>Language Model</vt:lpstr>
      <vt:lpstr>P(T)</vt:lpstr>
      <vt:lpstr>N-gram Model</vt:lpstr>
      <vt:lpstr>Unigram Model (n=1)</vt:lpstr>
      <vt:lpstr>Unigram Model</vt:lpstr>
      <vt:lpstr>Bigram Model (n=2)</vt:lpstr>
      <vt:lpstr>Bigram Model</vt:lpstr>
      <vt:lpstr>Trigram Model (n=3)</vt:lpstr>
      <vt:lpstr>Trigram Model</vt:lpstr>
      <vt:lpstr>SMT(2): Translation Model</vt:lpstr>
      <vt:lpstr>Translation Model</vt:lpstr>
      <vt:lpstr>Translation Model</vt:lpstr>
      <vt:lpstr>Translation Model P(S|T)</vt:lpstr>
      <vt:lpstr>Translation Model</vt:lpstr>
      <vt:lpstr>Translation Model</vt:lpstr>
      <vt:lpstr>SMT(3): Training</vt:lpstr>
      <vt:lpstr>Training (1): Language Model</vt:lpstr>
      <vt:lpstr>Training (1): Language Model</vt:lpstr>
      <vt:lpstr>Training (2): Translation Model</vt:lpstr>
      <vt:lpstr>Training (2): Translation Model</vt:lpstr>
      <vt:lpstr>SMT(4): Decoding</vt:lpstr>
      <vt:lpstr>Decoding</vt:lpstr>
      <vt:lpstr>Decoding (1):  Extracting TL Expressions</vt:lpstr>
      <vt:lpstr>Decoding (1):  Extracting TL Expressions</vt:lpstr>
      <vt:lpstr>Decoding (2):  Selecting the Best Combination</vt:lpstr>
      <vt:lpstr>Decoding (2):  Selecting the Best Combination</vt:lpstr>
      <vt:lpstr>Details of Noisy-channel Model</vt:lpstr>
      <vt:lpstr>Details of Noisy-channel Model</vt:lpstr>
      <vt:lpstr>Decoding (2):  Selecting the Best Combination</vt:lpstr>
      <vt:lpstr>Details of Log-linear Model</vt:lpstr>
      <vt:lpstr>Details of Log-linear Model</vt:lpstr>
      <vt:lpstr>More about NMT</vt:lpstr>
      <vt:lpstr>NMT(1): Artificial Neural Networks</vt:lpstr>
      <vt:lpstr>More about Artificial Neural Networks</vt:lpstr>
      <vt:lpstr>More about Artificial Neural Networks</vt:lpstr>
      <vt:lpstr>NMT(2): Word Embedding</vt:lpstr>
      <vt:lpstr>Word Embedding (1): One-hot Vector</vt:lpstr>
      <vt:lpstr>Problem</vt:lpstr>
      <vt:lpstr>Word Embedding (2): Continuous Bag of Words and Skip-gram</vt:lpstr>
      <vt:lpstr>NMT(3): Activation functions</vt:lpstr>
      <vt:lpstr>Activation functions</vt:lpstr>
      <vt:lpstr>Softmax for Multi-class Classification (1)</vt:lpstr>
      <vt:lpstr>Softmax for Multi-class Classification (2)</vt:lpstr>
      <vt:lpstr>NMT(4): Training and Backpropagation</vt:lpstr>
      <vt:lpstr>Training and Backpropagation</vt:lpstr>
      <vt:lpstr>NMT(5): RNN and LSTM</vt:lpstr>
      <vt:lpstr>Standard RNN VS Long Short-term Memory</vt:lpstr>
      <vt:lpstr>NMT(6): Types of NMT</vt:lpstr>
      <vt:lpstr>Attention Mechanism</vt:lpstr>
      <vt:lpstr>RNN Encoder-decoder with Attention</vt:lpstr>
      <vt:lpstr>RNN Encoder-decoder with Attention</vt:lpstr>
      <vt:lpstr>Convolutional NMT</vt:lpstr>
      <vt:lpstr>Convolutional NMT</vt:lpstr>
      <vt:lpstr>Self-attentional Transformer</vt:lpstr>
      <vt:lpstr>Self-attentional Transformer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Quality of Neural Machine Translation of  Public Health Information in Hong Kong  (English-Chinese Translation)</dc:title>
  <dc:creator>idibydi</dc:creator>
  <cp:lastModifiedBy>Sai Cheong Siu</cp:lastModifiedBy>
  <cp:revision>63</cp:revision>
  <dcterms:modified xsi:type="dcterms:W3CDTF">2018-06-07T15:47:11Z</dcterms:modified>
</cp:coreProperties>
</file>